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6858000" cx="12192000"/>
  <p:notesSz cx="6858000" cy="9144000"/>
  <p:embeddedFontLst>
    <p:embeddedFont>
      <p:font typeface="Nunito SemiBold"/>
      <p:regular r:id="rId31"/>
      <p:bold r:id="rId32"/>
      <p:italic r:id="rId33"/>
      <p:boldItalic r:id="rId34"/>
    </p:embeddedFont>
    <p:embeddedFont>
      <p:font typeface="Nuni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cael da Costa"/>
  <p:cmAuthor clrIdx="1" id="1" initials="" lastIdx="1" name="Ceesay Mohamme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1E0338-742E-410D-83B0-206C0DCCB294}">
  <a:tblStyle styleId="{EA1E0338-742E-410D-83B0-206C0DCCB29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14CB447-5D62-4AF4-BF7D-8D13807A49A4}"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NunitoSemiBold-italic.fntdata"/><Relationship Id="rId10" Type="http://schemas.openxmlformats.org/officeDocument/2006/relationships/slide" Target="slides/slide4.xml"/><Relationship Id="rId32" Type="http://schemas.openxmlformats.org/officeDocument/2006/relationships/font" Target="fonts/NunitoSemiBold-bold.fntdata"/><Relationship Id="rId13" Type="http://schemas.openxmlformats.org/officeDocument/2006/relationships/slide" Target="slides/slide7.xml"/><Relationship Id="rId35" Type="http://schemas.openxmlformats.org/officeDocument/2006/relationships/font" Target="fonts/Nunito-regular.fntdata"/><Relationship Id="rId12" Type="http://schemas.openxmlformats.org/officeDocument/2006/relationships/slide" Target="slides/slide6.xml"/><Relationship Id="rId34" Type="http://schemas.openxmlformats.org/officeDocument/2006/relationships/font" Target="fonts/NunitoSemiBold-boldItalic.fntdata"/><Relationship Id="rId15" Type="http://schemas.openxmlformats.org/officeDocument/2006/relationships/slide" Target="slides/slide9.xml"/><Relationship Id="rId37" Type="http://schemas.openxmlformats.org/officeDocument/2006/relationships/font" Target="fonts/Nunito-italic.fntdata"/><Relationship Id="rId14" Type="http://schemas.openxmlformats.org/officeDocument/2006/relationships/slide" Target="slides/slide8.xml"/><Relationship Id="rId36" Type="http://schemas.openxmlformats.org/officeDocument/2006/relationships/font" Target="fonts/Nuni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Nuni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4-15T07:28:29.646">
    <p:pos x="4117" y="3159"/>
    <p:text>The higher the flow rate the better in general, as long as accuracy is maintained.</p:text>
  </p:cm>
  <p:cm authorId="1" idx="1" dt="2020-04-15T07:28:29.646">
    <p:pos x="4117" y="3159"/>
    <p:text>Hi Micael, i understand what you mean  by the accuracy being the best criteria. I included the flow rate due to the error 092 issue as well.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f0cf70e92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f0cf70e92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7f0cf70e92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f0cf70e92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f0cf70e92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7f0cf70e92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0cf70e92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0cf70e92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7f0cf70e92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7f0cf70e9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f0cf70e92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g7f0cf70e92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7630ad6f8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630ad6f8d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0" name="Google Shape;260;g7630ad6f8d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8197ad04fe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197ad04fe_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3" name="Google Shape;283;g8197ad04fe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15b6a9f0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15b6a9f0b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g815b6a9f0b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197ad04fe_2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197ad04fe_2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g8197ad04fe_2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15b6a9f0b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15b6a9f0b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g815b6a9f0b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815b6a9f0b_1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15b6a9f0b_1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815b6a9f0b_1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0cf70e9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0cf70e9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7f0cf70e9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f0cf70e92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f0cf70e92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7f0cf70e92_0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7f0cf70e92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7f0cf70e92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5" name="Google Shape;385;g7f0cf70e92_0_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f0cf70e92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f0cf70e92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6" name="Google Shape;396;g7f0cf70e92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15b6a9f0b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15b6a9f0b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g815b6a9f0b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630ad6f8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630ad6f8d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g7630ad6f8d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f0cf70e92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f0cf70e92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7f0cf70e92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0cf70e9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0cf70e9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7f0cf70e92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f0cf70e92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f0cf70e92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7f0cf70e92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f0cf70e92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f0cf70e92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7f0cf70e92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7f0cf70e92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f0cf70e92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7f0cf70e92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 name="Google Shape;221;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s://tema.en.alibaba.com/product/60527324546-801367453/Boot_Outer_Cv_Joint_Kit_105X126X30_5_04427_60130_43460_69225_For_TOYOTA_LAND_CRUISER_PRADO_4_RUNNER.html" TargetMode="External"/><Relationship Id="rId4" Type="http://schemas.openxmlformats.org/officeDocument/2006/relationships/hyperlink" Target="https://on9carparts.com/goods.php?id=5093"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jpg"/><Relationship Id="rId4" Type="http://schemas.openxmlformats.org/officeDocument/2006/relationships/image" Target="../media/image36.jpg"/><Relationship Id="rId5"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1.xml"/><Relationship Id="rId4" Type="http://schemas.openxmlformats.org/officeDocument/2006/relationships/image" Target="../media/image29.jpg"/><Relationship Id="rId5" Type="http://schemas.openxmlformats.org/officeDocument/2006/relationships/image" Target="../media/image30.jpg"/><Relationship Id="rId6"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hyperlink" Target="https://docs.google.com/spreadsheets/d/1YigMVLGQ2LAO2byv-KmwiFatLfbRqQWMMFnRQGCxiog/edit#gid=1823455660" TargetMode="External"/><Relationship Id="rId6" Type="http://schemas.openxmlformats.org/officeDocument/2006/relationships/hyperlink" Target="https://docs.google.com/presentation/d/1HmWgYrUubgDFSpWeoA9zwzqtfr3npgUFXFsqG1mnmHA/edit#slide=id.p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presentation/d/1zyoec1I2wr35YoclBzzaqTwb4kKQpKY7FJ1vM4s-ni0/edit#slide=id.g7185545a3f_0_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Pok0mbZ_N_RmMnt4BTkPD0r3g8Y2Zeit4Q510H6jQDo/edit#gid=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ocs.google.com/presentation/d/1zyoec1I2wr35YoclBzzaqTwb4kKQpKY7FJ1vM4s-ni0/edit#slide=id.g6b35e60343_0_2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502374"/>
            <a:ext cx="5369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Parts Test Report 2020</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Santoprene Test Setup</a:t>
            </a:r>
            <a:endParaRPr/>
          </a:p>
        </p:txBody>
      </p:sp>
      <p:sp>
        <p:nvSpPr>
          <p:cNvPr id="232" name="Google Shape;232;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3" name="Google Shape;233;p28"/>
          <p:cNvSpPr txBox="1"/>
          <p:nvPr/>
        </p:nvSpPr>
        <p:spPr>
          <a:xfrm>
            <a:off x="102350" y="1075900"/>
            <a:ext cx="11931900" cy="517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US" sz="2400">
                <a:latin typeface="Nunito"/>
                <a:ea typeface="Nunito"/>
                <a:cs typeface="Nunito"/>
                <a:sym typeface="Nunito"/>
              </a:rPr>
              <a:t>Santoprene was installed in KP 0751 for normal dispense tests.</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Santoprene hoses were also setup in the lab:</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A length of hose dipped in ethanol beaker to test reaction.</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A length of hose filled with ethanol to test permeability.</a:t>
            </a:r>
            <a:endParaRPr sz="2400">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457200" rtl="0" algn="l">
              <a:spcBef>
                <a:spcPts val="1000"/>
              </a:spcBef>
              <a:spcAft>
                <a:spcPts val="0"/>
              </a:spcAft>
              <a:buNone/>
            </a:pPr>
            <a:r>
              <a:rPr lang="en-US" sz="2800"/>
              <a:t>3. </a:t>
            </a:r>
            <a:r>
              <a:rPr lang="en-US" sz="2800"/>
              <a:t>Limit Switch Bracket Test Setup</a:t>
            </a:r>
            <a:endParaRPr/>
          </a:p>
        </p:txBody>
      </p:sp>
      <p:sp>
        <p:nvSpPr>
          <p:cNvPr id="240" name="Google Shape;240;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1" name="Google Shape;241;p29"/>
          <p:cNvSpPr txBox="1"/>
          <p:nvPr/>
        </p:nvSpPr>
        <p:spPr>
          <a:xfrm>
            <a:off x="73125" y="1082075"/>
            <a:ext cx="11990400" cy="5143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US" sz="2400">
                <a:latin typeface="Nunito"/>
                <a:ea typeface="Nunito"/>
                <a:cs typeface="Nunito"/>
                <a:sym typeface="Nunito"/>
              </a:rPr>
              <a:t>The limit switch brackets with slots were assembled in KP 030, 0751 and 0775 for the entire duration of testing between 13th January to 5th March. </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Brand new switches without deformed actuation arms were used for this test.</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These tests were done simultaneously with the tests on the stainless steel smart valves as a complete subassemblies.</a:t>
            </a:r>
            <a:endParaRPr sz="24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457200" rtl="0" algn="l">
              <a:spcBef>
                <a:spcPts val="1000"/>
              </a:spcBef>
              <a:spcAft>
                <a:spcPts val="0"/>
              </a:spcAft>
              <a:buNone/>
            </a:pPr>
            <a:r>
              <a:rPr lang="en-US" sz="3000"/>
              <a:t>4. </a:t>
            </a:r>
            <a:r>
              <a:rPr lang="en-US" sz="3000"/>
              <a:t>KP Hood Rubber Grommets Test Setup</a:t>
            </a:r>
            <a:endParaRPr sz="3000"/>
          </a:p>
        </p:txBody>
      </p:sp>
      <p:sp>
        <p:nvSpPr>
          <p:cNvPr id="248" name="Google Shape;248;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9" name="Google Shape;249;p30"/>
          <p:cNvSpPr txBox="1"/>
          <p:nvPr/>
        </p:nvSpPr>
        <p:spPr>
          <a:xfrm>
            <a:off x="116975" y="1119775"/>
            <a:ext cx="11917500" cy="5040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Nunito"/>
              <a:buChar char="●"/>
            </a:pPr>
            <a:r>
              <a:rPr lang="en-US" sz="2400">
                <a:latin typeface="Nunito"/>
                <a:ea typeface="Nunito"/>
                <a:cs typeface="Nunito"/>
                <a:sym typeface="Nunito"/>
              </a:rPr>
              <a:t>KP hood rubber grommets were tested on:</a:t>
            </a:r>
            <a:endParaRPr sz="2400">
              <a:latin typeface="Nunito"/>
              <a:ea typeface="Nunito"/>
              <a:cs typeface="Nunito"/>
              <a:sym typeface="Nunito"/>
            </a:endParaRPr>
          </a:p>
          <a:p>
            <a:pPr indent="-381000" lvl="0" marL="457200" rtl="0" algn="l">
              <a:spcBef>
                <a:spcPts val="0"/>
              </a:spcBef>
              <a:spcAft>
                <a:spcPts val="0"/>
              </a:spcAft>
              <a:buSzPts val="2400"/>
              <a:buChar char="●"/>
            </a:pPr>
            <a:r>
              <a:rPr lang="en-US" sz="2400">
                <a:latin typeface="Nunito"/>
                <a:ea typeface="Nunito"/>
                <a:cs typeface="Nunito"/>
                <a:sym typeface="Nunito"/>
              </a:rPr>
              <a:t>KP at Nevillos Butchery- Local rubber bellow  </a:t>
            </a:r>
            <a:r>
              <a:rPr lang="en-US" sz="2400" u="sng">
                <a:solidFill>
                  <a:schemeClr val="hlink"/>
                </a:solidFill>
                <a:latin typeface="Nunito"/>
                <a:ea typeface="Nunito"/>
                <a:cs typeface="Nunito"/>
                <a:sym typeface="Nunito"/>
                <a:hlinkClick r:id="rId3"/>
              </a:rPr>
              <a:t>TOYOTA INNER PRADO</a:t>
            </a:r>
            <a:r>
              <a:rPr lang="en-US" sz="2400">
                <a:latin typeface="Nunito"/>
                <a:ea typeface="Nunito"/>
                <a:cs typeface="Nunito"/>
                <a:sym typeface="Nunito"/>
              </a:rPr>
              <a:t> used.</a:t>
            </a:r>
            <a:endParaRPr sz="2400">
              <a:latin typeface="Nunito"/>
              <a:ea typeface="Nunito"/>
              <a:cs typeface="Nunito"/>
              <a:sym typeface="Nunito"/>
            </a:endParaRPr>
          </a:p>
          <a:p>
            <a:pPr indent="-381000" lvl="0" marL="457200" rtl="0" algn="l">
              <a:spcBef>
                <a:spcPts val="0"/>
              </a:spcBef>
              <a:spcAft>
                <a:spcPts val="0"/>
              </a:spcAft>
              <a:buSzPts val="2400"/>
              <a:buChar char="●"/>
            </a:pPr>
            <a:r>
              <a:rPr lang="en-US" sz="2400">
                <a:latin typeface="Nunito"/>
                <a:ea typeface="Nunito"/>
                <a:cs typeface="Nunito"/>
                <a:sym typeface="Nunito"/>
              </a:rPr>
              <a:t>KP030 at KOKOplex reception- Local rubber bellow </a:t>
            </a:r>
            <a:r>
              <a:rPr lang="en-US" sz="2400" u="sng">
                <a:solidFill>
                  <a:schemeClr val="hlink"/>
                </a:solidFill>
                <a:latin typeface="Nunito"/>
                <a:ea typeface="Nunito"/>
                <a:cs typeface="Nunito"/>
                <a:sym typeface="Nunito"/>
                <a:hlinkClick r:id="rId4"/>
              </a:rPr>
              <a:t>OUTER X-TRAIL</a:t>
            </a:r>
            <a:r>
              <a:rPr lang="en-US" sz="2400">
                <a:latin typeface="Nunito"/>
                <a:ea typeface="Nunito"/>
                <a:cs typeface="Nunito"/>
                <a:sym typeface="Nunito"/>
              </a:rPr>
              <a:t> used.</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KP at Memos Supermarket- First sample produced in India was used.  </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The test criteria were:</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Ease of installation on a Kp that is already out in the field with a grommet split down it’s height. These were shops that had no space width and height wise.</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Effectiveness of the grommet installed in a rodent infested KP after a month of installation.</a:t>
            </a:r>
            <a:endParaRPr sz="2400">
              <a:latin typeface="Nunito"/>
              <a:ea typeface="Nunito"/>
              <a:cs typeface="Nunito"/>
              <a:sym typeface="Nunito"/>
            </a:endParaRPr>
          </a:p>
          <a:p>
            <a:pPr indent="-381000" lvl="0" marL="457200" rtl="0" algn="l">
              <a:spcBef>
                <a:spcPts val="0"/>
              </a:spcBef>
              <a:spcAft>
                <a:spcPts val="0"/>
              </a:spcAft>
              <a:buSzPts val="2400"/>
              <a:buFont typeface="Nunito"/>
              <a:buChar char="-"/>
            </a:pPr>
            <a:r>
              <a:rPr lang="en-US" sz="2400">
                <a:latin typeface="Nunito"/>
                <a:ea typeface="Nunito"/>
                <a:cs typeface="Nunito"/>
                <a:sym typeface="Nunito"/>
              </a:rPr>
              <a:t>Ease of hood removal and reassembly during maintenance and routine checks.</a:t>
            </a:r>
            <a:endParaRPr sz="2400">
              <a:latin typeface="Nunito"/>
              <a:ea typeface="Nunito"/>
              <a:cs typeface="Nunito"/>
              <a:sym typeface="Nunito"/>
            </a:endParaRPr>
          </a:p>
          <a:p>
            <a:pPr indent="0" lvl="0" marL="457200" rtl="0" algn="l">
              <a:spcBef>
                <a:spcPts val="0"/>
              </a:spcBef>
              <a:spcAft>
                <a:spcPts val="0"/>
              </a:spcAft>
              <a:buNone/>
            </a:pPr>
            <a:r>
              <a:t/>
            </a:r>
            <a:endParaRPr sz="2400">
              <a:latin typeface="Nunito"/>
              <a:ea typeface="Nunito"/>
              <a:cs typeface="Nunito"/>
              <a:sym typeface="Nunito"/>
            </a:endParaRPr>
          </a:p>
          <a:p>
            <a:pPr indent="0" lvl="0" marL="0" rtl="0" algn="l">
              <a:spcBef>
                <a:spcPts val="0"/>
              </a:spcBef>
              <a:spcAft>
                <a:spcPts val="0"/>
              </a:spcAft>
              <a:buNone/>
            </a:pPr>
            <a:r>
              <a:t/>
            </a:r>
            <a:endParaRPr sz="2400">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6" name="Google Shape;256;p31"/>
          <p:cNvSpPr txBox="1"/>
          <p:nvPr/>
        </p:nvSpPr>
        <p:spPr>
          <a:xfrm>
            <a:off x="208900" y="1530750"/>
            <a:ext cx="11668800" cy="37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200">
                <a:latin typeface="Nunito SemiBold"/>
                <a:ea typeface="Nunito SemiBold"/>
                <a:cs typeface="Nunito SemiBold"/>
                <a:sym typeface="Nunito SemiBold"/>
              </a:rPr>
              <a:t>Results </a:t>
            </a:r>
            <a:endParaRPr sz="7200">
              <a:latin typeface="Nunito SemiBold"/>
              <a:ea typeface="Nunito SemiBold"/>
              <a:cs typeface="Nunito SemiBold"/>
              <a:sym typeface="Nunito SemiBold"/>
            </a:endParaRPr>
          </a:p>
          <a:p>
            <a:pPr indent="0" lvl="0" marL="0" rtl="0" algn="ctr">
              <a:spcBef>
                <a:spcPts val="0"/>
              </a:spcBef>
              <a:spcAft>
                <a:spcPts val="0"/>
              </a:spcAft>
              <a:buNone/>
            </a:pPr>
            <a:r>
              <a:rPr lang="en-US" sz="7200">
                <a:latin typeface="Nunito SemiBold"/>
                <a:ea typeface="Nunito SemiBold"/>
                <a:cs typeface="Nunito SemiBold"/>
                <a:sym typeface="Nunito SemiBold"/>
              </a:rPr>
              <a:t>&amp;</a:t>
            </a:r>
            <a:endParaRPr sz="7200">
              <a:latin typeface="Nunito SemiBold"/>
              <a:ea typeface="Nunito SemiBold"/>
              <a:cs typeface="Nunito SemiBold"/>
              <a:sym typeface="Nunito SemiBold"/>
            </a:endParaRPr>
          </a:p>
          <a:p>
            <a:pPr indent="0" lvl="0" marL="0" rtl="0" algn="ctr">
              <a:spcBef>
                <a:spcPts val="0"/>
              </a:spcBef>
              <a:spcAft>
                <a:spcPts val="0"/>
              </a:spcAft>
              <a:buNone/>
            </a:pPr>
            <a:r>
              <a:rPr lang="en-US" sz="7200">
                <a:latin typeface="Nunito SemiBold"/>
                <a:ea typeface="Nunito SemiBold"/>
                <a:cs typeface="Nunito SemiBold"/>
                <a:sym typeface="Nunito SemiBold"/>
              </a:rPr>
              <a:t>Observations</a:t>
            </a:r>
            <a:endParaRPr sz="7200">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263" name="Google Shape;263;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4" name="Google Shape;264;p32"/>
          <p:cNvSpPr txBox="1"/>
          <p:nvPr/>
        </p:nvSpPr>
        <p:spPr>
          <a:xfrm>
            <a:off x="0" y="894775"/>
            <a:ext cx="477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KP 0751: 1500 * 2 Liter Accuracy Dispenses</a:t>
            </a:r>
            <a:endParaRPr b="1" u="sng">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65" name="Google Shape;265;p32"/>
          <p:cNvSpPr txBox="1"/>
          <p:nvPr/>
        </p:nvSpPr>
        <p:spPr>
          <a:xfrm>
            <a:off x="4538675" y="1495425"/>
            <a:ext cx="1181100" cy="4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grpSp>
        <p:nvGrpSpPr>
          <p:cNvPr id="266" name="Google Shape;266;p32"/>
          <p:cNvGrpSpPr/>
          <p:nvPr/>
        </p:nvGrpSpPr>
        <p:grpSpPr>
          <a:xfrm>
            <a:off x="71675" y="1186838"/>
            <a:ext cx="5848200" cy="2398275"/>
            <a:chOff x="71675" y="1186838"/>
            <a:chExt cx="5848200" cy="2398275"/>
          </a:xfrm>
        </p:grpSpPr>
        <p:pic>
          <p:nvPicPr>
            <p:cNvPr id="267" name="Google Shape;267;p32"/>
            <p:cNvPicPr preferRelativeResize="0"/>
            <p:nvPr/>
          </p:nvPicPr>
          <p:blipFill>
            <a:blip r:embed="rId3">
              <a:alphaModFix/>
            </a:blip>
            <a:stretch>
              <a:fillRect/>
            </a:stretch>
          </p:blipFill>
          <p:spPr>
            <a:xfrm>
              <a:off x="71675" y="1186838"/>
              <a:ext cx="4431325" cy="2398275"/>
            </a:xfrm>
            <a:prstGeom prst="rect">
              <a:avLst/>
            </a:prstGeom>
            <a:noFill/>
            <a:ln>
              <a:noFill/>
            </a:ln>
          </p:spPr>
        </p:pic>
        <p:cxnSp>
          <p:nvCxnSpPr>
            <p:cNvPr id="268" name="Google Shape;268;p32"/>
            <p:cNvCxnSpPr/>
            <p:nvPr/>
          </p:nvCxnSpPr>
          <p:spPr>
            <a:xfrm>
              <a:off x="309575" y="1547825"/>
              <a:ext cx="4193400" cy="0"/>
            </a:xfrm>
            <a:prstGeom prst="straightConnector1">
              <a:avLst/>
            </a:prstGeom>
            <a:noFill/>
            <a:ln cap="flat" cmpd="sng" w="9525">
              <a:solidFill>
                <a:srgbClr val="FF0000"/>
              </a:solidFill>
              <a:prstDash val="solid"/>
              <a:round/>
              <a:headEnd len="med" w="med" type="none"/>
              <a:tailEnd len="med" w="med" type="none"/>
            </a:ln>
          </p:spPr>
        </p:cxnSp>
        <p:sp>
          <p:nvSpPr>
            <p:cNvPr id="269" name="Google Shape;269;p32"/>
            <p:cNvSpPr txBox="1"/>
            <p:nvPr/>
          </p:nvSpPr>
          <p:spPr>
            <a:xfrm>
              <a:off x="4538675" y="1364500"/>
              <a:ext cx="1381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grpSp>
      <p:grpSp>
        <p:nvGrpSpPr>
          <p:cNvPr id="270" name="Google Shape;270;p32"/>
          <p:cNvGrpSpPr/>
          <p:nvPr/>
        </p:nvGrpSpPr>
        <p:grpSpPr>
          <a:xfrm>
            <a:off x="38350" y="3988529"/>
            <a:ext cx="5812525" cy="2388496"/>
            <a:chOff x="38350" y="3988529"/>
            <a:chExt cx="5812525" cy="2388496"/>
          </a:xfrm>
        </p:grpSpPr>
        <p:pic>
          <p:nvPicPr>
            <p:cNvPr id="271" name="Google Shape;271;p32"/>
            <p:cNvPicPr preferRelativeResize="0"/>
            <p:nvPr/>
          </p:nvPicPr>
          <p:blipFill>
            <a:blip r:embed="rId4">
              <a:alphaModFix/>
            </a:blip>
            <a:stretch>
              <a:fillRect/>
            </a:stretch>
          </p:blipFill>
          <p:spPr>
            <a:xfrm>
              <a:off x="38350" y="3988529"/>
              <a:ext cx="4431325" cy="2388496"/>
            </a:xfrm>
            <a:prstGeom prst="rect">
              <a:avLst/>
            </a:prstGeom>
            <a:noFill/>
            <a:ln>
              <a:noFill/>
            </a:ln>
          </p:spPr>
        </p:pic>
        <p:cxnSp>
          <p:nvCxnSpPr>
            <p:cNvPr id="272" name="Google Shape;272;p32"/>
            <p:cNvCxnSpPr/>
            <p:nvPr/>
          </p:nvCxnSpPr>
          <p:spPr>
            <a:xfrm>
              <a:off x="266825" y="4333875"/>
              <a:ext cx="4193400" cy="0"/>
            </a:xfrm>
            <a:prstGeom prst="straightConnector1">
              <a:avLst/>
            </a:prstGeom>
            <a:noFill/>
            <a:ln cap="flat" cmpd="sng" w="9525">
              <a:solidFill>
                <a:srgbClr val="FF0000"/>
              </a:solidFill>
              <a:prstDash val="solid"/>
              <a:round/>
              <a:headEnd len="med" w="med" type="none"/>
              <a:tailEnd len="med" w="med" type="none"/>
            </a:ln>
          </p:spPr>
        </p:cxnSp>
        <p:sp>
          <p:nvSpPr>
            <p:cNvPr id="273" name="Google Shape;273;p32"/>
            <p:cNvSpPr txBox="1"/>
            <p:nvPr/>
          </p:nvSpPr>
          <p:spPr>
            <a:xfrm>
              <a:off x="4469675" y="4183875"/>
              <a:ext cx="1381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grpSp>
      <p:grpSp>
        <p:nvGrpSpPr>
          <p:cNvPr id="274" name="Google Shape;274;p32"/>
          <p:cNvGrpSpPr/>
          <p:nvPr/>
        </p:nvGrpSpPr>
        <p:grpSpPr>
          <a:xfrm>
            <a:off x="6128875" y="1069837"/>
            <a:ext cx="5196425" cy="2784700"/>
            <a:chOff x="6128875" y="1069837"/>
            <a:chExt cx="5196425" cy="2784700"/>
          </a:xfrm>
        </p:grpSpPr>
        <p:pic>
          <p:nvPicPr>
            <p:cNvPr id="275" name="Google Shape;275;p32"/>
            <p:cNvPicPr preferRelativeResize="0"/>
            <p:nvPr/>
          </p:nvPicPr>
          <p:blipFill>
            <a:blip r:embed="rId5">
              <a:alphaModFix/>
            </a:blip>
            <a:stretch>
              <a:fillRect/>
            </a:stretch>
          </p:blipFill>
          <p:spPr>
            <a:xfrm>
              <a:off x="6128875" y="1069837"/>
              <a:ext cx="5111309" cy="2784700"/>
            </a:xfrm>
            <a:prstGeom prst="rect">
              <a:avLst/>
            </a:prstGeom>
            <a:noFill/>
            <a:ln>
              <a:noFill/>
            </a:ln>
          </p:spPr>
        </p:pic>
        <p:cxnSp>
          <p:nvCxnSpPr>
            <p:cNvPr id="276" name="Google Shape;276;p32"/>
            <p:cNvCxnSpPr/>
            <p:nvPr/>
          </p:nvCxnSpPr>
          <p:spPr>
            <a:xfrm flipH="1" rot="10800000">
              <a:off x="6377100" y="1485875"/>
              <a:ext cx="4948200" cy="4800"/>
            </a:xfrm>
            <a:prstGeom prst="straightConnector1">
              <a:avLst/>
            </a:prstGeom>
            <a:noFill/>
            <a:ln cap="flat" cmpd="sng" w="9525">
              <a:solidFill>
                <a:srgbClr val="FF0000"/>
              </a:solidFill>
              <a:prstDash val="solid"/>
              <a:round/>
              <a:headEnd len="med" w="med" type="none"/>
              <a:tailEnd len="med" w="med" type="none"/>
            </a:ln>
          </p:spPr>
        </p:cxnSp>
        <p:sp>
          <p:nvSpPr>
            <p:cNvPr id="277" name="Google Shape;277;p32"/>
            <p:cNvSpPr txBox="1"/>
            <p:nvPr/>
          </p:nvSpPr>
          <p:spPr>
            <a:xfrm>
              <a:off x="6741425" y="1247825"/>
              <a:ext cx="13311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grpSp>
      <p:sp>
        <p:nvSpPr>
          <p:cNvPr id="278" name="Google Shape;278;p32"/>
          <p:cNvSpPr txBox="1"/>
          <p:nvPr/>
        </p:nvSpPr>
        <p:spPr>
          <a:xfrm>
            <a:off x="6032575" y="5585825"/>
            <a:ext cx="5738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KP0751 Generally over dispensed as it had a 12V below left PCB as opposed to the usual 5V KPs have. </a:t>
            </a:r>
            <a:endParaRPr>
              <a:latin typeface="Nunito SemiBold"/>
              <a:ea typeface="Nunito SemiBold"/>
              <a:cs typeface="Nunito SemiBold"/>
              <a:sym typeface="Nunito SemiBold"/>
            </a:endParaRPr>
          </a:p>
        </p:txBody>
      </p:sp>
      <p:graphicFrame>
        <p:nvGraphicFramePr>
          <p:cNvPr id="279" name="Google Shape;279;p32"/>
          <p:cNvGraphicFramePr/>
          <p:nvPr/>
        </p:nvGraphicFramePr>
        <p:xfrm>
          <a:off x="6381650" y="4146675"/>
          <a:ext cx="3000000" cy="3000000"/>
        </p:xfrm>
        <a:graphic>
          <a:graphicData uri="http://schemas.openxmlformats.org/drawingml/2006/table">
            <a:tbl>
              <a:tblPr>
                <a:noFill/>
                <a:tableStyleId>{EA1E0338-742E-410D-83B0-206C0DCCB294}</a:tableStyleId>
              </a:tblPr>
              <a:tblGrid>
                <a:gridCol w="3506550"/>
                <a:gridCol w="1437100"/>
              </a:tblGrid>
              <a:tr h="495550">
                <a:tc>
                  <a:txBody>
                    <a:bodyPr/>
                    <a:lstStyle/>
                    <a:p>
                      <a:pPr indent="0" lvl="0" marL="0" rtl="0" algn="l">
                        <a:lnSpc>
                          <a:spcPct val="115000"/>
                        </a:lnSpc>
                        <a:spcBef>
                          <a:spcPts val="0"/>
                        </a:spcBef>
                        <a:spcAft>
                          <a:spcPts val="0"/>
                        </a:spcAft>
                        <a:buNone/>
                      </a:pPr>
                      <a:r>
                        <a:rPr b="1" lang="en-US" sz="1000"/>
                        <a:t>Number of under dispenses from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000"/>
                        <a:t>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72550">
                <a:tc>
                  <a:txBody>
                    <a:bodyPr/>
                    <a:lstStyle/>
                    <a:p>
                      <a:pPr indent="0" lvl="0" marL="0" rtl="0" algn="l">
                        <a:lnSpc>
                          <a:spcPct val="115000"/>
                        </a:lnSpc>
                        <a:spcBef>
                          <a:spcPts val="0"/>
                        </a:spcBef>
                        <a:spcAft>
                          <a:spcPts val="0"/>
                        </a:spcAft>
                        <a:buNone/>
                      </a:pPr>
                      <a:r>
                        <a:rPr b="1" lang="en-US" sz="1000"/>
                        <a:t>Number of over dispenses from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000"/>
                        <a:t>14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95550">
                <a:tc>
                  <a:txBody>
                    <a:bodyPr/>
                    <a:lstStyle/>
                    <a:p>
                      <a:pPr indent="0" lvl="0" marL="0" rtl="0" algn="l">
                        <a:lnSpc>
                          <a:spcPct val="115000"/>
                        </a:lnSpc>
                        <a:spcBef>
                          <a:spcPts val="0"/>
                        </a:spcBef>
                        <a:spcAft>
                          <a:spcPts val="0"/>
                        </a:spcAft>
                        <a:buNone/>
                      </a:pPr>
                      <a:r>
                        <a:rPr b="1" lang="en-US" sz="1000"/>
                        <a:t>Percentage of over dispenses out of 1500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000"/>
                        <a:t>9.52%</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6" name="Google Shape;286;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287" name="Google Shape;287;p33"/>
          <p:cNvSpPr txBox="1"/>
          <p:nvPr/>
        </p:nvSpPr>
        <p:spPr>
          <a:xfrm>
            <a:off x="0" y="894775"/>
            <a:ext cx="477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KP 0751: 1500 * </a:t>
            </a:r>
            <a:r>
              <a:rPr b="1" lang="en-US" u="sng">
                <a:solidFill>
                  <a:schemeClr val="dk1"/>
                </a:solidFill>
                <a:latin typeface="Nunito"/>
                <a:ea typeface="Nunito"/>
                <a:cs typeface="Nunito"/>
                <a:sym typeface="Nunito"/>
              </a:rPr>
              <a:t>2 Liter Dispense  Flow Rate </a:t>
            </a:r>
            <a:endParaRPr b="1" u="sng">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88" name="Google Shape;288;p33"/>
          <p:cNvPicPr preferRelativeResize="0"/>
          <p:nvPr/>
        </p:nvPicPr>
        <p:blipFill>
          <a:blip r:embed="rId3">
            <a:alphaModFix/>
          </a:blip>
          <a:stretch>
            <a:fillRect/>
          </a:stretch>
        </p:blipFill>
        <p:spPr>
          <a:xfrm>
            <a:off x="205075" y="1420885"/>
            <a:ext cx="4724814" cy="2299985"/>
          </a:xfrm>
          <a:prstGeom prst="rect">
            <a:avLst/>
          </a:prstGeom>
          <a:noFill/>
          <a:ln>
            <a:noFill/>
          </a:ln>
        </p:spPr>
      </p:pic>
      <p:pic>
        <p:nvPicPr>
          <p:cNvPr id="289" name="Google Shape;289;p33"/>
          <p:cNvPicPr preferRelativeResize="0"/>
          <p:nvPr/>
        </p:nvPicPr>
        <p:blipFill>
          <a:blip r:embed="rId4">
            <a:alphaModFix/>
          </a:blip>
          <a:stretch>
            <a:fillRect/>
          </a:stretch>
        </p:blipFill>
        <p:spPr>
          <a:xfrm>
            <a:off x="212130" y="4013107"/>
            <a:ext cx="4710696" cy="2309093"/>
          </a:xfrm>
          <a:prstGeom prst="rect">
            <a:avLst/>
          </a:prstGeom>
          <a:noFill/>
          <a:ln>
            <a:noFill/>
          </a:ln>
        </p:spPr>
      </p:pic>
      <p:pic>
        <p:nvPicPr>
          <p:cNvPr id="290" name="Google Shape;290;p33"/>
          <p:cNvPicPr preferRelativeResize="0"/>
          <p:nvPr/>
        </p:nvPicPr>
        <p:blipFill>
          <a:blip r:embed="rId5">
            <a:alphaModFix/>
          </a:blip>
          <a:stretch>
            <a:fillRect/>
          </a:stretch>
        </p:blipFill>
        <p:spPr>
          <a:xfrm>
            <a:off x="6801254" y="1420875"/>
            <a:ext cx="4710696" cy="2331866"/>
          </a:xfrm>
          <a:prstGeom prst="rect">
            <a:avLst/>
          </a:prstGeom>
          <a:noFill/>
          <a:ln>
            <a:noFill/>
          </a:ln>
        </p:spPr>
      </p:pic>
      <p:cxnSp>
        <p:nvCxnSpPr>
          <p:cNvPr id="291" name="Google Shape;291;p33"/>
          <p:cNvCxnSpPr/>
          <p:nvPr/>
        </p:nvCxnSpPr>
        <p:spPr>
          <a:xfrm>
            <a:off x="357475" y="1808877"/>
            <a:ext cx="4724700" cy="0"/>
          </a:xfrm>
          <a:prstGeom prst="straightConnector1">
            <a:avLst/>
          </a:prstGeom>
          <a:noFill/>
          <a:ln cap="flat" cmpd="sng" w="9525">
            <a:solidFill>
              <a:srgbClr val="FF0000"/>
            </a:solidFill>
            <a:prstDash val="solid"/>
            <a:round/>
            <a:headEnd len="med" w="med" type="none"/>
            <a:tailEnd len="med" w="med" type="none"/>
          </a:ln>
        </p:spPr>
      </p:cxnSp>
      <p:sp>
        <p:nvSpPr>
          <p:cNvPr id="292" name="Google Shape;292;p33"/>
          <p:cNvSpPr txBox="1"/>
          <p:nvPr/>
        </p:nvSpPr>
        <p:spPr>
          <a:xfrm>
            <a:off x="5005450" y="1642975"/>
            <a:ext cx="1300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cxnSp>
        <p:nvCxnSpPr>
          <p:cNvPr id="293" name="Google Shape;293;p33"/>
          <p:cNvCxnSpPr/>
          <p:nvPr/>
        </p:nvCxnSpPr>
        <p:spPr>
          <a:xfrm>
            <a:off x="400325" y="4404427"/>
            <a:ext cx="4724700" cy="0"/>
          </a:xfrm>
          <a:prstGeom prst="straightConnector1">
            <a:avLst/>
          </a:prstGeom>
          <a:noFill/>
          <a:ln cap="flat" cmpd="sng" w="9525">
            <a:solidFill>
              <a:srgbClr val="FF0000"/>
            </a:solidFill>
            <a:prstDash val="solid"/>
            <a:round/>
            <a:headEnd len="med" w="med" type="none"/>
            <a:tailEnd len="med" w="med" type="none"/>
          </a:ln>
        </p:spPr>
      </p:cxnSp>
      <p:sp>
        <p:nvSpPr>
          <p:cNvPr id="294" name="Google Shape;294;p33"/>
          <p:cNvSpPr txBox="1"/>
          <p:nvPr/>
        </p:nvSpPr>
        <p:spPr>
          <a:xfrm>
            <a:off x="5048300" y="4238525"/>
            <a:ext cx="1300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cxnSp>
        <p:nvCxnSpPr>
          <p:cNvPr id="295" name="Google Shape;295;p33"/>
          <p:cNvCxnSpPr/>
          <p:nvPr/>
        </p:nvCxnSpPr>
        <p:spPr>
          <a:xfrm>
            <a:off x="7053275" y="1813627"/>
            <a:ext cx="4100700" cy="0"/>
          </a:xfrm>
          <a:prstGeom prst="straightConnector1">
            <a:avLst/>
          </a:prstGeom>
          <a:noFill/>
          <a:ln cap="flat" cmpd="sng" w="9525">
            <a:solidFill>
              <a:srgbClr val="FF0000"/>
            </a:solidFill>
            <a:prstDash val="solid"/>
            <a:round/>
            <a:headEnd len="med" w="med" type="none"/>
            <a:tailEnd len="med" w="med" type="none"/>
          </a:ln>
        </p:spPr>
      </p:cxnSp>
      <p:sp>
        <p:nvSpPr>
          <p:cNvPr id="296" name="Google Shape;296;p33"/>
          <p:cNvSpPr txBox="1"/>
          <p:nvPr/>
        </p:nvSpPr>
        <p:spPr>
          <a:xfrm>
            <a:off x="11087412" y="1647725"/>
            <a:ext cx="11286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graphicFrame>
        <p:nvGraphicFramePr>
          <p:cNvPr id="297" name="Google Shape;297;p33"/>
          <p:cNvGraphicFramePr/>
          <p:nvPr/>
        </p:nvGraphicFramePr>
        <p:xfrm>
          <a:off x="6801250" y="4100875"/>
          <a:ext cx="3000000" cy="3000000"/>
        </p:xfrm>
        <a:graphic>
          <a:graphicData uri="http://schemas.openxmlformats.org/drawingml/2006/table">
            <a:tbl>
              <a:tblPr>
                <a:noFill/>
                <a:tableStyleId>{EA1E0338-742E-410D-83B0-206C0DCCB294}</a:tableStyleId>
              </a:tblPr>
              <a:tblGrid>
                <a:gridCol w="2710500"/>
                <a:gridCol w="2356950"/>
              </a:tblGrid>
              <a:tr h="586500">
                <a:tc>
                  <a:txBody>
                    <a:bodyPr/>
                    <a:lstStyle/>
                    <a:p>
                      <a:pPr indent="0" lvl="0" marL="0" rtl="0" algn="ctr">
                        <a:lnSpc>
                          <a:spcPct val="115000"/>
                        </a:lnSpc>
                        <a:spcBef>
                          <a:spcPts val="0"/>
                        </a:spcBef>
                        <a:spcAft>
                          <a:spcPts val="0"/>
                        </a:spcAft>
                        <a:buNone/>
                      </a:pPr>
                      <a:r>
                        <a:rPr b="1" lang="en-US" sz="1000"/>
                        <a:t>Average Flowrate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1.21 </a:t>
                      </a:r>
                      <a:r>
                        <a:rPr b="1" lang="en-US" sz="1000">
                          <a:solidFill>
                            <a:schemeClr val="dk1"/>
                          </a:solidFill>
                        </a:rPr>
                        <a:t>liters per minute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98" name="Google Shape;298;p33"/>
          <p:cNvSpPr txBox="1"/>
          <p:nvPr/>
        </p:nvSpPr>
        <p:spPr>
          <a:xfrm>
            <a:off x="6801300" y="4886825"/>
            <a:ext cx="5067300" cy="10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An average flow rate of 1.21L/min was low as KPs are calibrated at 1.3L/min for a QC pass. This was attributed to a faulty pump that analyzed and changed for a second round of tests.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5" name="Google Shape;30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306" name="Google Shape;306;p34"/>
          <p:cNvSpPr txBox="1"/>
          <p:nvPr/>
        </p:nvSpPr>
        <p:spPr>
          <a:xfrm>
            <a:off x="0" y="894775"/>
            <a:ext cx="477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KP 0775: 1500 * 2 Liter </a:t>
            </a:r>
            <a:r>
              <a:rPr b="1" lang="en-US" u="sng">
                <a:solidFill>
                  <a:schemeClr val="dk1"/>
                </a:solidFill>
                <a:latin typeface="Nunito"/>
                <a:ea typeface="Nunito"/>
                <a:cs typeface="Nunito"/>
                <a:sym typeface="Nunito"/>
              </a:rPr>
              <a:t>Accuracy </a:t>
            </a:r>
            <a:r>
              <a:rPr b="1" lang="en-US" u="sng">
                <a:latin typeface="Nunito"/>
                <a:ea typeface="Nunito"/>
                <a:cs typeface="Nunito"/>
                <a:sym typeface="Nunito"/>
              </a:rPr>
              <a:t>Dispenses</a:t>
            </a:r>
            <a:endParaRPr b="1" u="sng">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07" name="Google Shape;307;p34"/>
          <p:cNvPicPr preferRelativeResize="0"/>
          <p:nvPr/>
        </p:nvPicPr>
        <p:blipFill>
          <a:blip r:embed="rId3">
            <a:alphaModFix/>
          </a:blip>
          <a:stretch>
            <a:fillRect/>
          </a:stretch>
        </p:blipFill>
        <p:spPr>
          <a:xfrm>
            <a:off x="76200" y="1226575"/>
            <a:ext cx="4369851" cy="2398099"/>
          </a:xfrm>
          <a:prstGeom prst="rect">
            <a:avLst/>
          </a:prstGeom>
          <a:noFill/>
          <a:ln>
            <a:noFill/>
          </a:ln>
        </p:spPr>
      </p:pic>
      <p:pic>
        <p:nvPicPr>
          <p:cNvPr id="308" name="Google Shape;308;p34"/>
          <p:cNvPicPr preferRelativeResize="0"/>
          <p:nvPr/>
        </p:nvPicPr>
        <p:blipFill>
          <a:blip r:embed="rId4">
            <a:alphaModFix/>
          </a:blip>
          <a:stretch>
            <a:fillRect/>
          </a:stretch>
        </p:blipFill>
        <p:spPr>
          <a:xfrm>
            <a:off x="5974250" y="1115525"/>
            <a:ext cx="4826474" cy="2638899"/>
          </a:xfrm>
          <a:prstGeom prst="rect">
            <a:avLst/>
          </a:prstGeom>
          <a:noFill/>
          <a:ln>
            <a:noFill/>
          </a:ln>
        </p:spPr>
      </p:pic>
      <p:pic>
        <p:nvPicPr>
          <p:cNvPr id="309" name="Google Shape;309;p34"/>
          <p:cNvPicPr preferRelativeResize="0"/>
          <p:nvPr/>
        </p:nvPicPr>
        <p:blipFill>
          <a:blip r:embed="rId5">
            <a:alphaModFix/>
          </a:blip>
          <a:stretch>
            <a:fillRect/>
          </a:stretch>
        </p:blipFill>
        <p:spPr>
          <a:xfrm>
            <a:off x="134825" y="3674825"/>
            <a:ext cx="4826475" cy="2650876"/>
          </a:xfrm>
          <a:prstGeom prst="rect">
            <a:avLst/>
          </a:prstGeom>
          <a:noFill/>
          <a:ln>
            <a:noFill/>
          </a:ln>
        </p:spPr>
      </p:pic>
      <p:cxnSp>
        <p:nvCxnSpPr>
          <p:cNvPr id="310" name="Google Shape;310;p34"/>
          <p:cNvCxnSpPr/>
          <p:nvPr/>
        </p:nvCxnSpPr>
        <p:spPr>
          <a:xfrm>
            <a:off x="152400" y="3035225"/>
            <a:ext cx="4369800" cy="0"/>
          </a:xfrm>
          <a:prstGeom prst="straightConnector1">
            <a:avLst/>
          </a:prstGeom>
          <a:noFill/>
          <a:ln cap="flat" cmpd="sng" w="9525">
            <a:solidFill>
              <a:srgbClr val="FF0000"/>
            </a:solidFill>
            <a:prstDash val="solid"/>
            <a:round/>
            <a:headEnd len="med" w="med" type="none"/>
            <a:tailEnd len="med" w="med" type="none"/>
          </a:ln>
        </p:spPr>
      </p:cxnSp>
      <p:cxnSp>
        <p:nvCxnSpPr>
          <p:cNvPr id="311" name="Google Shape;311;p34"/>
          <p:cNvCxnSpPr/>
          <p:nvPr/>
        </p:nvCxnSpPr>
        <p:spPr>
          <a:xfrm flipH="1" rot="10800000">
            <a:off x="247650" y="5381600"/>
            <a:ext cx="4743600" cy="6300"/>
          </a:xfrm>
          <a:prstGeom prst="straightConnector1">
            <a:avLst/>
          </a:prstGeom>
          <a:noFill/>
          <a:ln cap="flat" cmpd="sng" w="9525">
            <a:solidFill>
              <a:srgbClr val="FF0000"/>
            </a:solidFill>
            <a:prstDash val="solid"/>
            <a:round/>
            <a:headEnd len="med" w="med" type="none"/>
            <a:tailEnd len="med" w="med" type="none"/>
          </a:ln>
        </p:spPr>
      </p:cxnSp>
      <p:cxnSp>
        <p:nvCxnSpPr>
          <p:cNvPr id="312" name="Google Shape;312;p34"/>
          <p:cNvCxnSpPr/>
          <p:nvPr/>
        </p:nvCxnSpPr>
        <p:spPr>
          <a:xfrm flipH="1" rot="10800000">
            <a:off x="6229325" y="3062812"/>
            <a:ext cx="4743600" cy="6300"/>
          </a:xfrm>
          <a:prstGeom prst="straightConnector1">
            <a:avLst/>
          </a:prstGeom>
          <a:noFill/>
          <a:ln cap="flat" cmpd="sng" w="9525">
            <a:solidFill>
              <a:srgbClr val="FF0000"/>
            </a:solidFill>
            <a:prstDash val="solid"/>
            <a:round/>
            <a:headEnd len="med" w="med" type="none"/>
            <a:tailEnd len="med" w="med" type="none"/>
          </a:ln>
        </p:spPr>
      </p:cxnSp>
      <p:sp>
        <p:nvSpPr>
          <p:cNvPr id="313" name="Google Shape;313;p34"/>
          <p:cNvSpPr txBox="1"/>
          <p:nvPr/>
        </p:nvSpPr>
        <p:spPr>
          <a:xfrm>
            <a:off x="4029100" y="2769100"/>
            <a:ext cx="1381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sp>
        <p:nvSpPr>
          <p:cNvPr id="314" name="Google Shape;314;p34"/>
          <p:cNvSpPr txBox="1"/>
          <p:nvPr/>
        </p:nvSpPr>
        <p:spPr>
          <a:xfrm>
            <a:off x="4991250" y="5234750"/>
            <a:ext cx="1381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sp>
        <p:nvSpPr>
          <p:cNvPr id="315" name="Google Shape;315;p34"/>
          <p:cNvSpPr txBox="1"/>
          <p:nvPr/>
        </p:nvSpPr>
        <p:spPr>
          <a:xfrm>
            <a:off x="10753750" y="2835800"/>
            <a:ext cx="1381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0000"/>
                </a:solidFill>
                <a:latin typeface="Nunito SemiBold"/>
                <a:ea typeface="Nunito SemiBold"/>
                <a:cs typeface="Nunito SemiBold"/>
                <a:sym typeface="Nunito SemiBold"/>
              </a:rPr>
              <a:t>+/- 20ml accuracy</a:t>
            </a:r>
            <a:endParaRPr sz="1000">
              <a:solidFill>
                <a:srgbClr val="FF0000"/>
              </a:solidFill>
              <a:latin typeface="Nunito SemiBold"/>
              <a:ea typeface="Nunito SemiBold"/>
              <a:cs typeface="Nunito SemiBold"/>
              <a:sym typeface="Nunito SemiBold"/>
            </a:endParaRPr>
          </a:p>
        </p:txBody>
      </p:sp>
      <p:sp>
        <p:nvSpPr>
          <p:cNvPr id="316" name="Google Shape;316;p34"/>
          <p:cNvSpPr txBox="1"/>
          <p:nvPr/>
        </p:nvSpPr>
        <p:spPr>
          <a:xfrm>
            <a:off x="6267150" y="5387900"/>
            <a:ext cx="5503800" cy="8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KP0775 had the normal 5V below left PCB but performed well as the number of under dispenses indicated were due to missing data during the filling of the physical forms.</a:t>
            </a:r>
            <a:endParaRPr>
              <a:latin typeface="Nunito SemiBold"/>
              <a:ea typeface="Nunito SemiBold"/>
              <a:cs typeface="Nunito SemiBold"/>
              <a:sym typeface="Nunito SemiBold"/>
            </a:endParaRPr>
          </a:p>
        </p:txBody>
      </p:sp>
      <p:graphicFrame>
        <p:nvGraphicFramePr>
          <p:cNvPr id="317" name="Google Shape;317;p34"/>
          <p:cNvGraphicFramePr/>
          <p:nvPr/>
        </p:nvGraphicFramePr>
        <p:xfrm>
          <a:off x="6229325" y="4285038"/>
          <a:ext cx="3000000" cy="3000000"/>
        </p:xfrm>
        <a:graphic>
          <a:graphicData uri="http://schemas.openxmlformats.org/drawingml/2006/table">
            <a:tbl>
              <a:tblPr>
                <a:noFill/>
                <a:tableStyleId>{EA1E0338-742E-410D-83B0-206C0DCCB294}</a:tableStyleId>
              </a:tblPr>
              <a:tblGrid>
                <a:gridCol w="3974975"/>
                <a:gridCol w="1528850"/>
              </a:tblGrid>
              <a:tr h="474850">
                <a:tc>
                  <a:txBody>
                    <a:bodyPr/>
                    <a:lstStyle/>
                    <a:p>
                      <a:pPr indent="0" lvl="0" marL="0" rtl="0" algn="l">
                        <a:lnSpc>
                          <a:spcPct val="115000"/>
                        </a:lnSpc>
                        <a:spcBef>
                          <a:spcPts val="0"/>
                        </a:spcBef>
                        <a:spcAft>
                          <a:spcPts val="0"/>
                        </a:spcAft>
                        <a:buNone/>
                      </a:pPr>
                      <a:r>
                        <a:rPr b="1" lang="en-US" sz="1000"/>
                        <a:t>Number of under dispenses from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000"/>
                        <a:t>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4850">
                <a:tc>
                  <a:txBody>
                    <a:bodyPr/>
                    <a:lstStyle/>
                    <a:p>
                      <a:pPr indent="0" lvl="0" marL="0" rtl="0" algn="l">
                        <a:lnSpc>
                          <a:spcPct val="115000"/>
                        </a:lnSpc>
                        <a:spcBef>
                          <a:spcPts val="0"/>
                        </a:spcBef>
                        <a:spcAft>
                          <a:spcPts val="0"/>
                        </a:spcAft>
                        <a:buNone/>
                      </a:pPr>
                      <a:r>
                        <a:rPr b="1" lang="en-US" sz="1000"/>
                        <a:t>Number of over dispenses from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US" sz="1000"/>
                        <a:t>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idx="12" type="sldNum"/>
          </p:nvPr>
        </p:nvSpPr>
        <p:spPr>
          <a:xfrm>
            <a:off x="8058317" y="5490856"/>
            <a:ext cx="285600" cy="31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24" name="Google Shape;324;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325" name="Google Shape;325;p35"/>
          <p:cNvSpPr txBox="1"/>
          <p:nvPr/>
        </p:nvSpPr>
        <p:spPr>
          <a:xfrm>
            <a:off x="0" y="894775"/>
            <a:ext cx="47721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u="sng">
                <a:latin typeface="Nunito"/>
                <a:ea typeface="Nunito"/>
                <a:cs typeface="Nunito"/>
                <a:sym typeface="Nunito"/>
              </a:rPr>
              <a:t>KP 0775: 1500 * 2 Liter Dispense </a:t>
            </a:r>
            <a:r>
              <a:rPr b="1" lang="en-US" u="sng">
                <a:solidFill>
                  <a:schemeClr val="dk1"/>
                </a:solidFill>
                <a:latin typeface="Nunito"/>
                <a:ea typeface="Nunito"/>
                <a:cs typeface="Nunito"/>
                <a:sym typeface="Nunito"/>
              </a:rPr>
              <a:t> Flow Rate </a:t>
            </a:r>
            <a:endParaRPr b="1" u="sng">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26" name="Google Shape;326;p35"/>
          <p:cNvPicPr preferRelativeResize="0"/>
          <p:nvPr/>
        </p:nvPicPr>
        <p:blipFill>
          <a:blip r:embed="rId4">
            <a:alphaModFix/>
          </a:blip>
          <a:stretch>
            <a:fillRect/>
          </a:stretch>
        </p:blipFill>
        <p:spPr>
          <a:xfrm>
            <a:off x="217559" y="3976178"/>
            <a:ext cx="4516966" cy="2346172"/>
          </a:xfrm>
          <a:prstGeom prst="rect">
            <a:avLst/>
          </a:prstGeom>
          <a:noFill/>
          <a:ln>
            <a:noFill/>
          </a:ln>
        </p:spPr>
      </p:pic>
      <p:pic>
        <p:nvPicPr>
          <p:cNvPr id="327" name="Google Shape;327;p35"/>
          <p:cNvPicPr preferRelativeResize="0"/>
          <p:nvPr/>
        </p:nvPicPr>
        <p:blipFill>
          <a:blip r:embed="rId5">
            <a:alphaModFix/>
          </a:blip>
          <a:stretch>
            <a:fillRect/>
          </a:stretch>
        </p:blipFill>
        <p:spPr>
          <a:xfrm>
            <a:off x="6617399" y="1226577"/>
            <a:ext cx="4516976" cy="2509400"/>
          </a:xfrm>
          <a:prstGeom prst="rect">
            <a:avLst/>
          </a:prstGeom>
          <a:noFill/>
          <a:ln>
            <a:noFill/>
          </a:ln>
        </p:spPr>
      </p:pic>
      <p:pic>
        <p:nvPicPr>
          <p:cNvPr id="328" name="Google Shape;328;p35"/>
          <p:cNvPicPr preferRelativeResize="0"/>
          <p:nvPr/>
        </p:nvPicPr>
        <p:blipFill>
          <a:blip r:embed="rId6">
            <a:alphaModFix/>
          </a:blip>
          <a:stretch>
            <a:fillRect/>
          </a:stretch>
        </p:blipFill>
        <p:spPr>
          <a:xfrm>
            <a:off x="217551" y="1284925"/>
            <a:ext cx="4516964" cy="2249932"/>
          </a:xfrm>
          <a:prstGeom prst="rect">
            <a:avLst/>
          </a:prstGeom>
          <a:noFill/>
          <a:ln>
            <a:noFill/>
          </a:ln>
        </p:spPr>
      </p:pic>
      <p:cxnSp>
        <p:nvCxnSpPr>
          <p:cNvPr id="329" name="Google Shape;329;p35"/>
          <p:cNvCxnSpPr/>
          <p:nvPr/>
        </p:nvCxnSpPr>
        <p:spPr>
          <a:xfrm>
            <a:off x="357475" y="2227977"/>
            <a:ext cx="4724700" cy="0"/>
          </a:xfrm>
          <a:prstGeom prst="straightConnector1">
            <a:avLst/>
          </a:prstGeom>
          <a:noFill/>
          <a:ln cap="flat" cmpd="sng" w="9525">
            <a:solidFill>
              <a:srgbClr val="FF0000"/>
            </a:solidFill>
            <a:prstDash val="solid"/>
            <a:round/>
            <a:headEnd len="med" w="med" type="none"/>
            <a:tailEnd len="med" w="med" type="none"/>
          </a:ln>
        </p:spPr>
      </p:cxnSp>
      <p:sp>
        <p:nvSpPr>
          <p:cNvPr id="330" name="Google Shape;330;p35"/>
          <p:cNvSpPr txBox="1"/>
          <p:nvPr/>
        </p:nvSpPr>
        <p:spPr>
          <a:xfrm>
            <a:off x="5005450" y="2062075"/>
            <a:ext cx="1300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cxnSp>
        <p:nvCxnSpPr>
          <p:cNvPr id="331" name="Google Shape;331;p35"/>
          <p:cNvCxnSpPr/>
          <p:nvPr/>
        </p:nvCxnSpPr>
        <p:spPr>
          <a:xfrm>
            <a:off x="390825" y="5004527"/>
            <a:ext cx="4724700" cy="0"/>
          </a:xfrm>
          <a:prstGeom prst="straightConnector1">
            <a:avLst/>
          </a:prstGeom>
          <a:noFill/>
          <a:ln cap="flat" cmpd="sng" w="9525">
            <a:solidFill>
              <a:srgbClr val="FF0000"/>
            </a:solidFill>
            <a:prstDash val="solid"/>
            <a:round/>
            <a:headEnd len="med" w="med" type="none"/>
            <a:tailEnd len="med" w="med" type="none"/>
          </a:ln>
        </p:spPr>
      </p:cxnSp>
      <p:sp>
        <p:nvSpPr>
          <p:cNvPr id="332" name="Google Shape;332;p35"/>
          <p:cNvSpPr txBox="1"/>
          <p:nvPr/>
        </p:nvSpPr>
        <p:spPr>
          <a:xfrm>
            <a:off x="5038800" y="4838625"/>
            <a:ext cx="1300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cxnSp>
        <p:nvCxnSpPr>
          <p:cNvPr id="333" name="Google Shape;333;p35"/>
          <p:cNvCxnSpPr/>
          <p:nvPr/>
        </p:nvCxnSpPr>
        <p:spPr>
          <a:xfrm>
            <a:off x="6834200" y="2227977"/>
            <a:ext cx="4176300" cy="0"/>
          </a:xfrm>
          <a:prstGeom prst="straightConnector1">
            <a:avLst/>
          </a:prstGeom>
          <a:noFill/>
          <a:ln cap="flat" cmpd="sng" w="9525">
            <a:solidFill>
              <a:srgbClr val="FF0000"/>
            </a:solidFill>
            <a:prstDash val="solid"/>
            <a:round/>
            <a:headEnd len="med" w="med" type="none"/>
            <a:tailEnd len="med" w="med" type="none"/>
          </a:ln>
        </p:spPr>
      </p:cxnSp>
      <p:sp>
        <p:nvSpPr>
          <p:cNvPr id="334" name="Google Shape;334;p35"/>
          <p:cNvSpPr txBox="1"/>
          <p:nvPr/>
        </p:nvSpPr>
        <p:spPr>
          <a:xfrm>
            <a:off x="10942766" y="2062075"/>
            <a:ext cx="11493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a:solidFill>
                  <a:srgbClr val="FF0000"/>
                </a:solidFill>
                <a:latin typeface="Nunito SemiBold"/>
                <a:ea typeface="Nunito SemiBold"/>
                <a:cs typeface="Nunito SemiBold"/>
                <a:sym typeface="Nunito SemiBold"/>
              </a:rPr>
              <a:t>Average Flow Rate</a:t>
            </a:r>
            <a:endParaRPr sz="800">
              <a:solidFill>
                <a:srgbClr val="FF0000"/>
              </a:solidFill>
              <a:latin typeface="Nunito SemiBold"/>
              <a:ea typeface="Nunito SemiBold"/>
              <a:cs typeface="Nunito SemiBold"/>
              <a:sym typeface="Nunito SemiBold"/>
            </a:endParaRPr>
          </a:p>
        </p:txBody>
      </p:sp>
      <p:graphicFrame>
        <p:nvGraphicFramePr>
          <p:cNvPr id="335" name="Google Shape;335;p35"/>
          <p:cNvGraphicFramePr/>
          <p:nvPr/>
        </p:nvGraphicFramePr>
        <p:xfrm>
          <a:off x="6515050" y="4168688"/>
          <a:ext cx="3000000" cy="3000000"/>
        </p:xfrm>
        <a:graphic>
          <a:graphicData uri="http://schemas.openxmlformats.org/drawingml/2006/table">
            <a:tbl>
              <a:tblPr>
                <a:noFill/>
                <a:tableStyleId>{EA1E0338-742E-410D-83B0-206C0DCCB294}</a:tableStyleId>
              </a:tblPr>
              <a:tblGrid>
                <a:gridCol w="2644025"/>
                <a:gridCol w="2736000"/>
              </a:tblGrid>
              <a:tr h="513350">
                <a:tc>
                  <a:txBody>
                    <a:bodyPr/>
                    <a:lstStyle/>
                    <a:p>
                      <a:pPr indent="0" lvl="0" marL="0" rtl="0" algn="l">
                        <a:lnSpc>
                          <a:spcPct val="115000"/>
                        </a:lnSpc>
                        <a:spcBef>
                          <a:spcPts val="0"/>
                        </a:spcBef>
                        <a:spcAft>
                          <a:spcPts val="0"/>
                        </a:spcAft>
                        <a:buNone/>
                      </a:pPr>
                      <a:r>
                        <a:rPr b="1" lang="en-US" sz="1000"/>
                        <a:t>Average Flowrate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1.38 liters per minute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36" name="Google Shape;336;p35"/>
          <p:cNvSpPr txBox="1"/>
          <p:nvPr/>
        </p:nvSpPr>
        <p:spPr>
          <a:xfrm>
            <a:off x="6536300" y="5015550"/>
            <a:ext cx="5366400" cy="8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An average flow rate of 1.38L/min was acceptable as KPs are calibrated at 1.3L/min for a QC pass.</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3" name="Google Shape;343;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344" name="Google Shape;344;p36"/>
          <p:cNvSpPr txBox="1"/>
          <p:nvPr/>
        </p:nvSpPr>
        <p:spPr>
          <a:xfrm>
            <a:off x="328900" y="986175"/>
            <a:ext cx="1308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KP030</a:t>
            </a:r>
            <a:endParaRPr>
              <a:latin typeface="Nunito SemiBold"/>
              <a:ea typeface="Nunito SemiBold"/>
              <a:cs typeface="Nunito SemiBold"/>
              <a:sym typeface="Nunito SemiBold"/>
            </a:endParaRPr>
          </a:p>
        </p:txBody>
      </p:sp>
      <p:pic>
        <p:nvPicPr>
          <p:cNvPr id="345" name="Google Shape;345;p36"/>
          <p:cNvPicPr preferRelativeResize="0"/>
          <p:nvPr/>
        </p:nvPicPr>
        <p:blipFill rotWithShape="1">
          <a:blip r:embed="rId3">
            <a:alphaModFix/>
          </a:blip>
          <a:srcRect b="35753" l="0" r="0" t="0"/>
          <a:stretch/>
        </p:blipFill>
        <p:spPr>
          <a:xfrm>
            <a:off x="48325" y="3460350"/>
            <a:ext cx="7419276" cy="2194745"/>
          </a:xfrm>
          <a:prstGeom prst="rect">
            <a:avLst/>
          </a:prstGeom>
          <a:noFill/>
          <a:ln>
            <a:noFill/>
          </a:ln>
        </p:spPr>
      </p:pic>
      <p:pic>
        <p:nvPicPr>
          <p:cNvPr id="346" name="Google Shape;346;p36"/>
          <p:cNvPicPr preferRelativeResize="0"/>
          <p:nvPr/>
        </p:nvPicPr>
        <p:blipFill rotWithShape="1">
          <a:blip r:embed="rId4">
            <a:alphaModFix/>
          </a:blip>
          <a:srcRect b="35157" l="0" r="0" t="0"/>
          <a:stretch/>
        </p:blipFill>
        <p:spPr>
          <a:xfrm>
            <a:off x="48325" y="1259500"/>
            <a:ext cx="7419275" cy="2123875"/>
          </a:xfrm>
          <a:prstGeom prst="rect">
            <a:avLst/>
          </a:prstGeom>
          <a:noFill/>
          <a:ln>
            <a:noFill/>
          </a:ln>
        </p:spPr>
      </p:pic>
      <p:cxnSp>
        <p:nvCxnSpPr>
          <p:cNvPr id="347" name="Google Shape;347;p36"/>
          <p:cNvCxnSpPr/>
          <p:nvPr/>
        </p:nvCxnSpPr>
        <p:spPr>
          <a:xfrm>
            <a:off x="495300" y="2343150"/>
            <a:ext cx="6553200" cy="42900"/>
          </a:xfrm>
          <a:prstGeom prst="straightConnector1">
            <a:avLst/>
          </a:prstGeom>
          <a:noFill/>
          <a:ln cap="flat" cmpd="sng" w="9525">
            <a:solidFill>
              <a:srgbClr val="FF0000"/>
            </a:solidFill>
            <a:prstDash val="solid"/>
            <a:round/>
            <a:headEnd len="med" w="med" type="none"/>
            <a:tailEnd len="med" w="med" type="none"/>
          </a:ln>
        </p:spPr>
      </p:cxnSp>
      <p:cxnSp>
        <p:nvCxnSpPr>
          <p:cNvPr id="348" name="Google Shape;348;p36"/>
          <p:cNvCxnSpPr/>
          <p:nvPr/>
        </p:nvCxnSpPr>
        <p:spPr>
          <a:xfrm>
            <a:off x="495300" y="4557725"/>
            <a:ext cx="6653100" cy="47700"/>
          </a:xfrm>
          <a:prstGeom prst="straightConnector1">
            <a:avLst/>
          </a:prstGeom>
          <a:noFill/>
          <a:ln cap="flat" cmpd="sng" w="9525">
            <a:solidFill>
              <a:srgbClr val="FF0000"/>
            </a:solidFill>
            <a:prstDash val="solid"/>
            <a:round/>
            <a:headEnd len="med" w="med" type="none"/>
            <a:tailEnd len="med" w="med" type="none"/>
          </a:ln>
        </p:spPr>
      </p:cxnSp>
      <p:sp>
        <p:nvSpPr>
          <p:cNvPr id="349" name="Google Shape;349;p36"/>
          <p:cNvSpPr txBox="1"/>
          <p:nvPr/>
        </p:nvSpPr>
        <p:spPr>
          <a:xfrm>
            <a:off x="7534150" y="2151350"/>
            <a:ext cx="4425600" cy="26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average dispense rates during the months of November and December are seen to be erratic and scattered when analyzing the distribution using Tableau. This scatter presents a problem when certain dips closer to the upper and lower dispense limits of 2L/m and 0.8L/m respectively resulting in error 092.This was the only live KP we tested the SS parts on.</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The maintenance team were able to provide </a:t>
            </a:r>
            <a:r>
              <a:rPr lang="en-US" u="sng">
                <a:solidFill>
                  <a:schemeClr val="hlink"/>
                </a:solidFill>
                <a:latin typeface="Nunito SemiBold"/>
                <a:ea typeface="Nunito SemiBold"/>
                <a:cs typeface="Nunito SemiBold"/>
                <a:sym typeface="Nunito SemiBold"/>
                <a:hlinkClick r:id="rId5"/>
              </a:rPr>
              <a:t>raw data </a:t>
            </a:r>
            <a:r>
              <a:rPr lang="en-US">
                <a:latin typeface="Nunito SemiBold"/>
                <a:ea typeface="Nunito SemiBold"/>
                <a:cs typeface="Nunito SemiBold"/>
                <a:sym typeface="Nunito SemiBold"/>
              </a:rPr>
              <a:t>to </a:t>
            </a:r>
            <a:r>
              <a:rPr lang="en-US" u="sng">
                <a:solidFill>
                  <a:schemeClr val="hlink"/>
                </a:solidFill>
                <a:latin typeface="Nunito SemiBold"/>
                <a:ea typeface="Nunito SemiBold"/>
                <a:cs typeface="Nunito SemiBold"/>
                <a:sym typeface="Nunito SemiBold"/>
                <a:hlinkClick r:id="rId6"/>
              </a:rPr>
              <a:t>compare</a:t>
            </a:r>
            <a:r>
              <a:rPr lang="en-US">
                <a:latin typeface="Nunito SemiBold"/>
                <a:ea typeface="Nunito SemiBold"/>
                <a:cs typeface="Nunito SemiBold"/>
                <a:sym typeface="Nunito SemiBold"/>
              </a:rPr>
              <a:t> KP uptime before and after installation of the SS smart valve parts.</a:t>
            </a:r>
            <a:endParaRPr>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56" name="Google Shape;356;p37"/>
          <p:cNvPicPr preferRelativeResize="0"/>
          <p:nvPr/>
        </p:nvPicPr>
        <p:blipFill rotWithShape="1">
          <a:blip r:embed="rId3">
            <a:alphaModFix/>
          </a:blip>
          <a:srcRect b="34002" l="0" r="0" t="0"/>
          <a:stretch/>
        </p:blipFill>
        <p:spPr>
          <a:xfrm>
            <a:off x="128775" y="2656049"/>
            <a:ext cx="5243351" cy="1590275"/>
          </a:xfrm>
          <a:prstGeom prst="rect">
            <a:avLst/>
          </a:prstGeom>
          <a:noFill/>
          <a:ln>
            <a:noFill/>
          </a:ln>
        </p:spPr>
      </p:pic>
      <p:pic>
        <p:nvPicPr>
          <p:cNvPr id="357" name="Google Shape;357;p37"/>
          <p:cNvPicPr preferRelativeResize="0"/>
          <p:nvPr/>
        </p:nvPicPr>
        <p:blipFill>
          <a:blip r:embed="rId4">
            <a:alphaModFix/>
          </a:blip>
          <a:stretch>
            <a:fillRect/>
          </a:stretch>
        </p:blipFill>
        <p:spPr>
          <a:xfrm>
            <a:off x="154318" y="942563"/>
            <a:ext cx="5192249" cy="1659700"/>
          </a:xfrm>
          <a:prstGeom prst="rect">
            <a:avLst/>
          </a:prstGeom>
          <a:noFill/>
          <a:ln>
            <a:noFill/>
          </a:ln>
        </p:spPr>
      </p:pic>
      <p:pic>
        <p:nvPicPr>
          <p:cNvPr id="358" name="Google Shape;358;p37"/>
          <p:cNvPicPr preferRelativeResize="0"/>
          <p:nvPr/>
        </p:nvPicPr>
        <p:blipFill rotWithShape="1">
          <a:blip r:embed="rId5">
            <a:alphaModFix/>
          </a:blip>
          <a:srcRect b="35237" l="0" r="0" t="0"/>
          <a:stretch/>
        </p:blipFill>
        <p:spPr>
          <a:xfrm>
            <a:off x="154326" y="4300100"/>
            <a:ext cx="5096474" cy="1504976"/>
          </a:xfrm>
          <a:prstGeom prst="rect">
            <a:avLst/>
          </a:prstGeom>
          <a:noFill/>
          <a:ln>
            <a:noFill/>
          </a:ln>
        </p:spPr>
      </p:pic>
      <p:pic>
        <p:nvPicPr>
          <p:cNvPr id="359" name="Google Shape;359;p37"/>
          <p:cNvPicPr preferRelativeResize="0"/>
          <p:nvPr/>
        </p:nvPicPr>
        <p:blipFill rotWithShape="1">
          <a:blip r:embed="rId6">
            <a:alphaModFix/>
          </a:blip>
          <a:srcRect b="4510" l="2890" r="6488" t="4547"/>
          <a:stretch/>
        </p:blipFill>
        <p:spPr>
          <a:xfrm>
            <a:off x="9532432" y="1570925"/>
            <a:ext cx="2685268" cy="1504975"/>
          </a:xfrm>
          <a:prstGeom prst="rect">
            <a:avLst/>
          </a:prstGeom>
          <a:noFill/>
          <a:ln>
            <a:noFill/>
          </a:ln>
        </p:spPr>
      </p:pic>
      <p:cxnSp>
        <p:nvCxnSpPr>
          <p:cNvPr id="360" name="Google Shape;360;p37"/>
          <p:cNvCxnSpPr/>
          <p:nvPr/>
        </p:nvCxnSpPr>
        <p:spPr>
          <a:xfrm>
            <a:off x="154364" y="5090688"/>
            <a:ext cx="5096400" cy="0"/>
          </a:xfrm>
          <a:prstGeom prst="straightConnector1">
            <a:avLst/>
          </a:prstGeom>
          <a:noFill/>
          <a:ln cap="flat" cmpd="sng" w="9525">
            <a:solidFill>
              <a:srgbClr val="FF0000"/>
            </a:solidFill>
            <a:prstDash val="solid"/>
            <a:round/>
            <a:headEnd len="med" w="med" type="none"/>
            <a:tailEnd len="med" w="med" type="none"/>
          </a:ln>
        </p:spPr>
      </p:cxnSp>
      <p:cxnSp>
        <p:nvCxnSpPr>
          <p:cNvPr id="361" name="Google Shape;361;p37"/>
          <p:cNvCxnSpPr/>
          <p:nvPr/>
        </p:nvCxnSpPr>
        <p:spPr>
          <a:xfrm>
            <a:off x="4348175" y="966800"/>
            <a:ext cx="2400" cy="1635300"/>
          </a:xfrm>
          <a:prstGeom prst="straightConnector1">
            <a:avLst/>
          </a:prstGeom>
          <a:noFill/>
          <a:ln cap="flat" cmpd="sng" w="9525">
            <a:solidFill>
              <a:srgbClr val="FF0000"/>
            </a:solidFill>
            <a:prstDash val="solid"/>
            <a:round/>
            <a:headEnd len="med" w="med" type="none"/>
            <a:tailEnd len="med" w="med" type="none"/>
          </a:ln>
        </p:spPr>
      </p:cxnSp>
      <p:sp>
        <p:nvSpPr>
          <p:cNvPr id="362" name="Google Shape;362;p37"/>
          <p:cNvSpPr txBox="1"/>
          <p:nvPr/>
        </p:nvSpPr>
        <p:spPr>
          <a:xfrm>
            <a:off x="4079025" y="2541713"/>
            <a:ext cx="10479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latin typeface="Nunito SemiBold"/>
                <a:ea typeface="Nunito SemiBold"/>
                <a:cs typeface="Nunito SemiBold"/>
                <a:sym typeface="Nunito SemiBold"/>
              </a:rPr>
              <a:t>SS </a:t>
            </a:r>
            <a:r>
              <a:rPr lang="en-US" sz="600">
                <a:solidFill>
                  <a:srgbClr val="FF0000"/>
                </a:solidFill>
                <a:latin typeface="Nunito SemiBold"/>
                <a:ea typeface="Nunito SemiBold"/>
                <a:cs typeface="Nunito SemiBold"/>
                <a:sym typeface="Nunito SemiBold"/>
              </a:rPr>
              <a:t>set4</a:t>
            </a:r>
            <a:r>
              <a:rPr lang="en-US" sz="600">
                <a:solidFill>
                  <a:srgbClr val="FF0000"/>
                </a:solidFill>
                <a:latin typeface="Nunito SemiBold"/>
                <a:ea typeface="Nunito SemiBold"/>
                <a:cs typeface="Nunito SemiBold"/>
                <a:sym typeface="Nunito SemiBold"/>
              </a:rPr>
              <a:t> Installation date</a:t>
            </a:r>
            <a:endParaRPr sz="600">
              <a:solidFill>
                <a:srgbClr val="FF0000"/>
              </a:solidFill>
              <a:latin typeface="Nunito SemiBold"/>
              <a:ea typeface="Nunito SemiBold"/>
              <a:cs typeface="Nunito SemiBold"/>
              <a:sym typeface="Nunito SemiBold"/>
            </a:endParaRPr>
          </a:p>
        </p:txBody>
      </p:sp>
      <p:cxnSp>
        <p:nvCxnSpPr>
          <p:cNvPr id="363" name="Google Shape;363;p37"/>
          <p:cNvCxnSpPr/>
          <p:nvPr/>
        </p:nvCxnSpPr>
        <p:spPr>
          <a:xfrm>
            <a:off x="128775" y="3527362"/>
            <a:ext cx="5243400" cy="0"/>
          </a:xfrm>
          <a:prstGeom prst="straightConnector1">
            <a:avLst/>
          </a:prstGeom>
          <a:noFill/>
          <a:ln cap="flat" cmpd="sng" w="9525">
            <a:solidFill>
              <a:srgbClr val="FF0000"/>
            </a:solidFill>
            <a:prstDash val="solid"/>
            <a:round/>
            <a:headEnd len="med" w="med" type="none"/>
            <a:tailEnd len="med" w="med" type="none"/>
          </a:ln>
        </p:spPr>
      </p:cxnSp>
      <p:cxnSp>
        <p:nvCxnSpPr>
          <p:cNvPr id="364" name="Google Shape;364;p37"/>
          <p:cNvCxnSpPr/>
          <p:nvPr/>
        </p:nvCxnSpPr>
        <p:spPr>
          <a:xfrm>
            <a:off x="128775" y="1808112"/>
            <a:ext cx="5243400" cy="0"/>
          </a:xfrm>
          <a:prstGeom prst="straightConnector1">
            <a:avLst/>
          </a:prstGeom>
          <a:noFill/>
          <a:ln cap="flat" cmpd="sng" w="9525">
            <a:solidFill>
              <a:srgbClr val="FF0000"/>
            </a:solidFill>
            <a:prstDash val="solid"/>
            <a:round/>
            <a:headEnd len="med" w="med" type="none"/>
            <a:tailEnd len="med" w="med" type="none"/>
          </a:ln>
        </p:spPr>
      </p:cxnSp>
      <p:sp>
        <p:nvSpPr>
          <p:cNvPr id="365" name="Google Shape;365;p37"/>
          <p:cNvSpPr txBox="1"/>
          <p:nvPr/>
        </p:nvSpPr>
        <p:spPr>
          <a:xfrm>
            <a:off x="5214950" y="4534625"/>
            <a:ext cx="4114800" cy="12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first dispenses of march show a stabilized average dispense rate of 1.4L/m. This </a:t>
            </a:r>
            <a:endParaRPr>
              <a:latin typeface="Nunito SemiBold"/>
              <a:ea typeface="Nunito SemiBold"/>
              <a:cs typeface="Nunito SemiBold"/>
              <a:sym typeface="Nunito SemiBold"/>
            </a:endParaRPr>
          </a:p>
        </p:txBody>
      </p:sp>
      <p:sp>
        <p:nvSpPr>
          <p:cNvPr id="366" name="Google Shape;366;p37"/>
          <p:cNvSpPr txBox="1"/>
          <p:nvPr/>
        </p:nvSpPr>
        <p:spPr>
          <a:xfrm>
            <a:off x="5346575" y="2946725"/>
            <a:ext cx="4114800" cy="12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dispenses in February show a more linear dispense rate as well at a 1.4L/m. The flow rate dropped as tank levels dropped but came nowhere near the lower limit of 0.8L/m.</a:t>
            </a:r>
            <a:endParaRPr>
              <a:latin typeface="Nunito SemiBold"/>
              <a:ea typeface="Nunito SemiBold"/>
              <a:cs typeface="Nunito SemiBold"/>
              <a:sym typeface="Nunito SemiBold"/>
            </a:endParaRPr>
          </a:p>
        </p:txBody>
      </p:sp>
      <p:sp>
        <p:nvSpPr>
          <p:cNvPr id="367" name="Google Shape;367;p37"/>
          <p:cNvSpPr txBox="1"/>
          <p:nvPr/>
        </p:nvSpPr>
        <p:spPr>
          <a:xfrm>
            <a:off x="5372100" y="1198150"/>
            <a:ext cx="4114800" cy="15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Prior to the installation of the SS set1 in the dock, the erratic dispense patterns are clearly seen before 17th January. The SS parts then developed issues as it was lathe milled so had to be switched out with set4 on 29th January. </a:t>
            </a:r>
            <a:endParaRPr>
              <a:latin typeface="Nunito SemiBold"/>
              <a:ea typeface="Nunito SemiBold"/>
              <a:cs typeface="Nunito SemiBold"/>
              <a:sym typeface="Nunito SemiBold"/>
            </a:endParaRPr>
          </a:p>
        </p:txBody>
      </p:sp>
      <p:cxnSp>
        <p:nvCxnSpPr>
          <p:cNvPr id="368" name="Google Shape;368;p37"/>
          <p:cNvCxnSpPr/>
          <p:nvPr/>
        </p:nvCxnSpPr>
        <p:spPr>
          <a:xfrm>
            <a:off x="3114700" y="990450"/>
            <a:ext cx="2400" cy="1635300"/>
          </a:xfrm>
          <a:prstGeom prst="straightConnector1">
            <a:avLst/>
          </a:prstGeom>
          <a:noFill/>
          <a:ln cap="flat" cmpd="sng" w="9525">
            <a:solidFill>
              <a:srgbClr val="FF0000"/>
            </a:solidFill>
            <a:prstDash val="solid"/>
            <a:round/>
            <a:headEnd len="med" w="med" type="none"/>
            <a:tailEnd len="med" w="med" type="none"/>
          </a:ln>
        </p:spPr>
      </p:cxnSp>
      <p:sp>
        <p:nvSpPr>
          <p:cNvPr id="369" name="Google Shape;369;p37"/>
          <p:cNvSpPr txBox="1"/>
          <p:nvPr/>
        </p:nvSpPr>
        <p:spPr>
          <a:xfrm>
            <a:off x="2845525" y="2541713"/>
            <a:ext cx="1047900" cy="1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a:solidFill>
                  <a:srgbClr val="FF0000"/>
                </a:solidFill>
                <a:latin typeface="Nunito SemiBold"/>
                <a:ea typeface="Nunito SemiBold"/>
                <a:cs typeface="Nunito SemiBold"/>
                <a:sym typeface="Nunito SemiBold"/>
              </a:rPr>
              <a:t>SS set1 Installation date</a:t>
            </a:r>
            <a:endParaRPr sz="600">
              <a:solidFill>
                <a:srgbClr val="FF0000"/>
              </a:solidFill>
              <a:latin typeface="Nunito SemiBold"/>
              <a:ea typeface="Nunito SemiBold"/>
              <a:cs typeface="Nunito SemiBold"/>
              <a:sym typeface="Nunito SemiBold"/>
            </a:endParaRPr>
          </a:p>
        </p:txBody>
      </p:sp>
      <p:sp>
        <p:nvSpPr>
          <p:cNvPr id="370" name="Google Shape;370;p37"/>
          <p:cNvSpPr txBox="1"/>
          <p:nvPr/>
        </p:nvSpPr>
        <p:spPr>
          <a:xfrm>
            <a:off x="122925" y="5793625"/>
            <a:ext cx="119862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The linearity of the flow rate after the installation of the SS parts in the smart valve means a lesser probability of error 092 in KP030. The issues that occured after this SS installation were related to faulty new canisters and a pressurized tank that was quickly resolved by technicians.</a:t>
            </a:r>
            <a:endParaRPr>
              <a:latin typeface="Nunito SemiBold"/>
              <a:ea typeface="Nunito SemiBold"/>
              <a:cs typeface="Nunito SemiBold"/>
              <a:sym typeface="Nunito SemiBold"/>
            </a:endParaRPr>
          </a:p>
        </p:txBody>
      </p:sp>
      <p:sp>
        <p:nvSpPr>
          <p:cNvPr id="371" name="Google Shape;371;p37"/>
          <p:cNvSpPr txBox="1"/>
          <p:nvPr/>
        </p:nvSpPr>
        <p:spPr>
          <a:xfrm>
            <a:off x="10135038" y="1078225"/>
            <a:ext cx="1389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Legend</a:t>
            </a:r>
            <a:endParaRPr sz="2400">
              <a:latin typeface="Nunito SemiBold"/>
              <a:ea typeface="Nunito SemiBold"/>
              <a:cs typeface="Nunito SemiBold"/>
              <a:sym typeface="Nunito SemiBold"/>
            </a:endParaRPr>
          </a:p>
        </p:txBody>
      </p:sp>
      <p:sp>
        <p:nvSpPr>
          <p:cNvPr id="372" name="Google Shape;372;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 1. </a:t>
            </a:r>
            <a:r>
              <a:rPr lang="en-US" sz="2800"/>
              <a:t>Stainless Steel Parts 2&amp;3 </a:t>
            </a:r>
            <a:r>
              <a:rPr lang="en-US" sz="3000"/>
              <a:t>Test Results &amp; Observations</a:t>
            </a:r>
            <a:endParaRPr sz="3000"/>
          </a:p>
        </p:txBody>
      </p:sp>
      <p:sp>
        <p:nvSpPr>
          <p:cNvPr id="373" name="Google Shape;373;p37"/>
          <p:cNvSpPr txBox="1"/>
          <p:nvPr/>
        </p:nvSpPr>
        <p:spPr>
          <a:xfrm>
            <a:off x="557500" y="833775"/>
            <a:ext cx="13083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KP030</a:t>
            </a:r>
            <a:endParaRPr>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79975" y="3467925"/>
            <a:ext cx="4435500" cy="1993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Testing of:</a:t>
            </a:r>
            <a:endParaRPr sz="2000"/>
          </a:p>
          <a:p>
            <a:pPr indent="-355600" lvl="0" marL="457200" rtl="0" algn="l">
              <a:spcBef>
                <a:spcPts val="1000"/>
              </a:spcBef>
              <a:spcAft>
                <a:spcPts val="0"/>
              </a:spcAft>
              <a:buSzPts val="2000"/>
              <a:buAutoNum type="arabicPeriod"/>
            </a:pPr>
            <a:r>
              <a:rPr lang="en-US" sz="2000"/>
              <a:t>Stainless Steel Parts 2&amp;3.</a:t>
            </a:r>
            <a:endParaRPr sz="2000"/>
          </a:p>
          <a:p>
            <a:pPr indent="-355600" lvl="0" marL="457200" rtl="0" algn="l">
              <a:spcBef>
                <a:spcPts val="0"/>
              </a:spcBef>
              <a:spcAft>
                <a:spcPts val="0"/>
              </a:spcAft>
              <a:buSzPts val="2000"/>
              <a:buAutoNum type="arabicPeriod"/>
            </a:pPr>
            <a:r>
              <a:rPr lang="en-US" sz="2000"/>
              <a:t>Santoprene Fuel Hose.</a:t>
            </a:r>
            <a:endParaRPr sz="2000"/>
          </a:p>
          <a:p>
            <a:pPr indent="-355600" lvl="0" marL="457200" rtl="0" algn="l">
              <a:spcBef>
                <a:spcPts val="0"/>
              </a:spcBef>
              <a:spcAft>
                <a:spcPts val="0"/>
              </a:spcAft>
              <a:buSzPts val="2000"/>
              <a:buAutoNum type="arabicPeriod"/>
            </a:pPr>
            <a:r>
              <a:rPr lang="en-US" sz="2000"/>
              <a:t>Limit switch bracket with slots.</a:t>
            </a:r>
            <a:endParaRPr sz="2000"/>
          </a:p>
          <a:p>
            <a:pPr indent="-355600" lvl="0" marL="457200" rtl="0" algn="l">
              <a:spcBef>
                <a:spcPts val="0"/>
              </a:spcBef>
              <a:spcAft>
                <a:spcPts val="0"/>
              </a:spcAft>
              <a:buSzPts val="2000"/>
              <a:buAutoNum type="arabicPeriod"/>
            </a:pPr>
            <a:r>
              <a:rPr lang="en-US" sz="2000"/>
              <a:t>KP hood rubber grommets.</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2. Santoprene </a:t>
            </a:r>
            <a:r>
              <a:rPr lang="en-US" sz="3000"/>
              <a:t>KP Test + </a:t>
            </a:r>
            <a:r>
              <a:rPr lang="en-US" sz="3000"/>
              <a:t>Lab Test Results &amp; Observations</a:t>
            </a:r>
            <a:endParaRPr sz="3000"/>
          </a:p>
        </p:txBody>
      </p:sp>
      <p:sp>
        <p:nvSpPr>
          <p:cNvPr id="380" name="Google Shape;380;p38"/>
          <p:cNvSpPr txBox="1"/>
          <p:nvPr>
            <p:ph idx="1" type="subTitle"/>
          </p:nvPr>
        </p:nvSpPr>
        <p:spPr>
          <a:xfrm>
            <a:off x="458725" y="1038200"/>
            <a:ext cx="11274600" cy="51462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b="1" lang="en-US" sz="1800"/>
              <a:t>KP Tests</a:t>
            </a:r>
            <a:endParaRPr b="1" sz="1800"/>
          </a:p>
          <a:p>
            <a:pPr indent="-342900" lvl="0" marL="457200" rtl="0" algn="l">
              <a:spcBef>
                <a:spcPts val="1000"/>
              </a:spcBef>
              <a:spcAft>
                <a:spcPts val="0"/>
              </a:spcAft>
              <a:buSzPts val="1800"/>
              <a:buChar char="●"/>
            </a:pPr>
            <a:r>
              <a:rPr lang="en-US" sz="1800"/>
              <a:t>The santoprene tube was flexible enough to not kink when assembled in the KP.</a:t>
            </a:r>
            <a:endParaRPr sz="1800"/>
          </a:p>
          <a:p>
            <a:pPr indent="-342900" lvl="0" marL="457200" rtl="0" algn="l">
              <a:spcBef>
                <a:spcPts val="0"/>
              </a:spcBef>
              <a:spcAft>
                <a:spcPts val="0"/>
              </a:spcAft>
              <a:buSzPts val="1800"/>
              <a:buChar char="●"/>
            </a:pPr>
            <a:r>
              <a:rPr lang="en-US" sz="1800"/>
              <a:t>The accuracy of the dispenses were within the </a:t>
            </a:r>
            <a:r>
              <a:rPr lang="en-US" sz="1800"/>
              <a:t>specified</a:t>
            </a:r>
            <a:r>
              <a:rPr lang="en-US" sz="1800"/>
              <a:t> range.</a:t>
            </a:r>
            <a:endParaRPr sz="1800"/>
          </a:p>
          <a:p>
            <a:pPr indent="-342900" lvl="0" marL="457200" rtl="0" algn="l">
              <a:spcBef>
                <a:spcPts val="0"/>
              </a:spcBef>
              <a:spcAft>
                <a:spcPts val="0"/>
              </a:spcAft>
              <a:buSzPts val="1800"/>
              <a:buChar char="●"/>
            </a:pPr>
            <a:r>
              <a:rPr lang="en-US" sz="1800"/>
              <a:t>The santoprene tubes were easy to fit and remove from the dispense column, pump, flowmeter, dispense valve and finally to the dock.</a:t>
            </a:r>
            <a:endParaRPr sz="1800"/>
          </a:p>
          <a:p>
            <a:pPr indent="-342900" lvl="0" marL="457200" rtl="0" algn="l">
              <a:spcBef>
                <a:spcPts val="0"/>
              </a:spcBef>
              <a:spcAft>
                <a:spcPts val="0"/>
              </a:spcAft>
              <a:buSzPts val="1800"/>
              <a:buChar char="●"/>
            </a:pPr>
            <a:r>
              <a:rPr lang="en-US" sz="1800"/>
              <a:t>There was no leakage at the point of connection to the components during the entire period of testing.</a:t>
            </a:r>
            <a:endParaRPr sz="1800"/>
          </a:p>
          <a:p>
            <a:pPr indent="0" lvl="0" marL="0" rtl="0" algn="l">
              <a:lnSpc>
                <a:spcPct val="90000"/>
              </a:lnSpc>
              <a:spcBef>
                <a:spcPts val="0"/>
              </a:spcBef>
              <a:spcAft>
                <a:spcPts val="0"/>
              </a:spcAft>
              <a:buNone/>
            </a:pPr>
            <a:r>
              <a:t/>
            </a:r>
            <a:endParaRPr sz="1800">
              <a:latin typeface="Nunito SemiBold"/>
              <a:ea typeface="Nunito SemiBold"/>
              <a:cs typeface="Nunito SemiBold"/>
              <a:sym typeface="Nunito SemiBold"/>
            </a:endParaRPr>
          </a:p>
          <a:p>
            <a:pPr indent="0" lvl="0" marL="0" rtl="0" algn="l">
              <a:lnSpc>
                <a:spcPct val="90000"/>
              </a:lnSpc>
              <a:spcBef>
                <a:spcPts val="0"/>
              </a:spcBef>
              <a:spcAft>
                <a:spcPts val="0"/>
              </a:spcAft>
              <a:buNone/>
            </a:pPr>
            <a:r>
              <a:rPr b="1" lang="en-US" sz="1800"/>
              <a:t>Lab Tests</a:t>
            </a:r>
            <a:endParaRPr b="1" sz="1800"/>
          </a:p>
          <a:p>
            <a:pPr indent="0" lvl="0" marL="0" rtl="0" algn="l">
              <a:lnSpc>
                <a:spcPct val="90000"/>
              </a:lnSpc>
              <a:spcBef>
                <a:spcPts val="0"/>
              </a:spcBef>
              <a:spcAft>
                <a:spcPts val="0"/>
              </a:spcAft>
              <a:buNone/>
            </a:pPr>
            <a:r>
              <a:t/>
            </a:r>
            <a:endParaRPr sz="1800">
              <a:latin typeface="Nunito SemiBold"/>
              <a:ea typeface="Nunito SemiBold"/>
              <a:cs typeface="Nunito SemiBold"/>
              <a:sym typeface="Nunito SemiBold"/>
            </a:endParaRPr>
          </a:p>
          <a:p>
            <a:pPr indent="-342900" lvl="0" marL="457200" rtl="0" algn="l">
              <a:lnSpc>
                <a:spcPct val="90000"/>
              </a:lnSpc>
              <a:spcBef>
                <a:spcPts val="0"/>
              </a:spcBef>
              <a:spcAft>
                <a:spcPts val="0"/>
              </a:spcAft>
              <a:buSzPts val="1800"/>
              <a:buFont typeface="Nunito"/>
              <a:buChar char="●"/>
            </a:pPr>
            <a:r>
              <a:rPr lang="en-US" sz="1800"/>
              <a:t>There was no reaction observed between the santoprene tubes  and ethanol as seen in </a:t>
            </a:r>
            <a:r>
              <a:rPr lang="en-US" sz="1800">
                <a:solidFill>
                  <a:srgbClr val="FF0000"/>
                </a:solidFill>
              </a:rPr>
              <a:t>Lab Test 2 results.</a:t>
            </a:r>
            <a:endParaRPr sz="1800">
              <a:solidFill>
                <a:srgbClr val="FF0000"/>
              </a:solidFill>
            </a:endParaRPr>
          </a:p>
          <a:p>
            <a:pPr indent="-342900" lvl="0" marL="457200" rtl="0" algn="l">
              <a:lnSpc>
                <a:spcPct val="90000"/>
              </a:lnSpc>
              <a:spcBef>
                <a:spcPts val="0"/>
              </a:spcBef>
              <a:spcAft>
                <a:spcPts val="0"/>
              </a:spcAft>
              <a:buSzPts val="1800"/>
              <a:buFont typeface="Nunito"/>
              <a:buChar char="●"/>
            </a:pPr>
            <a:r>
              <a:rPr lang="en-US" sz="1800"/>
              <a:t>There was minimal loss of ethanol i.e. 3g=3ml after a period of </a:t>
            </a:r>
            <a:r>
              <a:rPr b="1" lang="en-US" sz="1800"/>
              <a:t>56 days </a:t>
            </a:r>
            <a:r>
              <a:rPr lang="en-US" sz="1800"/>
              <a:t>as seen in </a:t>
            </a:r>
            <a:r>
              <a:rPr lang="en-US" sz="1800">
                <a:solidFill>
                  <a:srgbClr val="FF0000"/>
                </a:solidFill>
              </a:rPr>
              <a:t>Lab Test 1 results.</a:t>
            </a:r>
            <a:endParaRPr sz="1800">
              <a:solidFill>
                <a:srgbClr val="FF0000"/>
              </a:solidFill>
            </a:endParaRPr>
          </a:p>
          <a:p>
            <a:pPr indent="-342900" lvl="0" marL="457200" rtl="0" algn="l">
              <a:lnSpc>
                <a:spcPct val="90000"/>
              </a:lnSpc>
              <a:spcBef>
                <a:spcPts val="0"/>
              </a:spcBef>
              <a:spcAft>
                <a:spcPts val="0"/>
              </a:spcAft>
              <a:buSzPts val="1800"/>
              <a:buFont typeface="Nunito SemiBold"/>
              <a:buChar char="●"/>
            </a:pPr>
            <a:r>
              <a:rPr lang="en-US" sz="1800"/>
              <a:t>Based on the Weights and Measures dispense allowable limits for 300, 500, 1000 and 2000 ml being ±8 , ±10, ±20 and ±20 respectively, the 3ml still falls within the range.</a:t>
            </a:r>
            <a:endParaRPr sz="1800"/>
          </a:p>
          <a:p>
            <a:pPr indent="-342900" lvl="0" marL="457200" rtl="0" algn="l">
              <a:lnSpc>
                <a:spcPct val="90000"/>
              </a:lnSpc>
              <a:spcBef>
                <a:spcPts val="0"/>
              </a:spcBef>
              <a:spcAft>
                <a:spcPts val="0"/>
              </a:spcAft>
              <a:buSzPts val="1800"/>
              <a:buFont typeface="Nunito"/>
              <a:buChar char="●"/>
            </a:pPr>
            <a:r>
              <a:rPr b="1" lang="en-US" sz="1800"/>
              <a:t>The rapid increase in loss in the last week of measurements was attributed to human error as the ethanol was poured from the tube for measurement instead of the usual weighing of the entire setup. This loss of ethanol through evaporation and spillage explains the 1.3 gram loss. </a:t>
            </a:r>
            <a:endParaRPr b="1" sz="1800"/>
          </a:p>
          <a:p>
            <a:pPr indent="0" lvl="0" marL="457200" rtl="0" algn="l">
              <a:lnSpc>
                <a:spcPct val="90000"/>
              </a:lnSpc>
              <a:spcBef>
                <a:spcPts val="0"/>
              </a:spcBef>
              <a:spcAft>
                <a:spcPts val="0"/>
              </a:spcAft>
              <a:buNone/>
            </a:pPr>
            <a:r>
              <a:t/>
            </a:r>
            <a:endParaRPr sz="1800"/>
          </a:p>
          <a:p>
            <a:pPr indent="0" lvl="0" marL="457200" rtl="0" algn="l">
              <a:lnSpc>
                <a:spcPct val="90000"/>
              </a:lnSpc>
              <a:spcBef>
                <a:spcPts val="0"/>
              </a:spcBef>
              <a:spcAft>
                <a:spcPts val="0"/>
              </a:spcAft>
              <a:buNone/>
            </a:pPr>
            <a:r>
              <a:rPr lang="en-US" sz="1800">
                <a:latin typeface="Nunito SemiBold"/>
                <a:ea typeface="Nunito SemiBold"/>
                <a:cs typeface="Nunito SemiBold"/>
                <a:sym typeface="Nunito SemiBold"/>
              </a:rPr>
              <a:t> </a:t>
            </a:r>
            <a:endParaRPr sz="1800">
              <a:latin typeface="Nunito SemiBold"/>
              <a:ea typeface="Nunito SemiBold"/>
              <a:cs typeface="Nunito SemiBold"/>
              <a:sym typeface="Nunito SemiBold"/>
            </a:endParaRPr>
          </a:p>
        </p:txBody>
      </p:sp>
      <p:sp>
        <p:nvSpPr>
          <p:cNvPr id="381" name="Google Shape;381;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88" name="Google Shape;388;p39"/>
          <p:cNvGraphicFramePr/>
          <p:nvPr/>
        </p:nvGraphicFramePr>
        <p:xfrm>
          <a:off x="132375" y="1807630"/>
          <a:ext cx="3000000" cy="3000000"/>
        </p:xfrm>
        <a:graphic>
          <a:graphicData uri="http://schemas.openxmlformats.org/drawingml/2006/table">
            <a:tbl>
              <a:tblPr>
                <a:noFill/>
                <a:tableStyleId>{EA1E0338-742E-410D-83B0-206C0DCCB294}</a:tableStyleId>
              </a:tblPr>
              <a:tblGrid>
                <a:gridCol w="868050"/>
                <a:gridCol w="1380225"/>
                <a:gridCol w="1640600"/>
                <a:gridCol w="1536425"/>
              </a:tblGrid>
              <a:tr h="260250">
                <a:tc gridSpan="4">
                  <a:txBody>
                    <a:bodyPr/>
                    <a:lstStyle/>
                    <a:p>
                      <a:pPr indent="0" lvl="0" marL="0" rtl="0" algn="ctr">
                        <a:lnSpc>
                          <a:spcPct val="115000"/>
                        </a:lnSpc>
                        <a:spcBef>
                          <a:spcPts val="0"/>
                        </a:spcBef>
                        <a:spcAft>
                          <a:spcPts val="0"/>
                        </a:spcAft>
                        <a:buNone/>
                      </a:pPr>
                      <a:r>
                        <a:rPr b="1" lang="en-US" sz="1000"/>
                        <a:t>Santoprene Tube Filled With Ethanol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60250">
                <a:tc>
                  <a:txBody>
                    <a:bodyPr/>
                    <a:lstStyle/>
                    <a:p>
                      <a:pPr indent="0" lvl="0" marL="0" rtl="0" algn="ctr">
                        <a:lnSpc>
                          <a:spcPct val="115000"/>
                        </a:lnSpc>
                        <a:spcBef>
                          <a:spcPts val="0"/>
                        </a:spcBef>
                        <a:spcAft>
                          <a:spcPts val="0"/>
                        </a:spcAft>
                        <a:buNone/>
                      </a:pPr>
                      <a:r>
                        <a:rPr b="1" lang="en-US" sz="1000"/>
                        <a:t>Week</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Weight g (Tube+Ethanol)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Ethanol Weight Reduction (g)</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Ethanol Weight Reduction %</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58</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57</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1.724137931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57</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56.7</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0.5291005291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56.3</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0.7104795737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56.3</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56.3</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925">
                <a:tc>
                  <a:txBody>
                    <a:bodyPr/>
                    <a:lstStyle/>
                    <a:p>
                      <a:pPr indent="0" lvl="0" marL="0" rtl="0" algn="ctr">
                        <a:lnSpc>
                          <a:spcPct val="115000"/>
                        </a:lnSpc>
                        <a:spcBef>
                          <a:spcPts val="0"/>
                        </a:spcBef>
                        <a:spcAft>
                          <a:spcPts val="0"/>
                        </a:spcAft>
                        <a:buNone/>
                      </a:pPr>
                      <a:r>
                        <a:rPr lang="en-US"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55</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2.24137931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1230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12300">
                <a:tc gridSpan="2">
                  <a:txBody>
                    <a:bodyPr/>
                    <a:lstStyle/>
                    <a:p>
                      <a:pPr indent="0" lvl="0" marL="0" rtl="0" algn="l">
                        <a:lnSpc>
                          <a:spcPct val="115000"/>
                        </a:lnSpc>
                        <a:spcBef>
                          <a:spcPts val="0"/>
                        </a:spcBef>
                        <a:spcAft>
                          <a:spcPts val="0"/>
                        </a:spcAft>
                        <a:buNone/>
                      </a:pPr>
                      <a:r>
                        <a:rPr b="1" lang="en-US" sz="1000"/>
                        <a:t>Total Ethanol lost in 8 weeks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hMerge="1"/>
                <a:tc>
                  <a:txBody>
                    <a:bodyPr/>
                    <a:lstStyle/>
                    <a:p>
                      <a:pPr indent="0" lvl="0" marL="0" rtl="0" algn="ctr">
                        <a:lnSpc>
                          <a:spcPct val="115000"/>
                        </a:lnSpc>
                        <a:spcBef>
                          <a:spcPts val="0"/>
                        </a:spcBef>
                        <a:spcAft>
                          <a:spcPts val="0"/>
                        </a:spcAft>
                        <a:buNone/>
                      </a:pPr>
                      <a:r>
                        <a:rPr b="1" lang="en-US" sz="1000"/>
                        <a:t>3</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2300">
                <a:tc gridSpan="2">
                  <a:txBody>
                    <a:bodyPr/>
                    <a:lstStyle/>
                    <a:p>
                      <a:pPr indent="0" lvl="0" marL="0" rtl="0" algn="l">
                        <a:lnSpc>
                          <a:spcPct val="115000"/>
                        </a:lnSpc>
                        <a:spcBef>
                          <a:spcPts val="0"/>
                        </a:spcBef>
                        <a:spcAft>
                          <a:spcPts val="0"/>
                        </a:spcAft>
                        <a:buNone/>
                      </a:pPr>
                      <a:r>
                        <a:rPr b="1" lang="en-US" sz="1000"/>
                        <a:t>Total Ethanol Reduction % in 8 weeks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hMerge="1"/>
                <a:tc>
                  <a:txBody>
                    <a:bodyPr/>
                    <a:lstStyle/>
                    <a:p>
                      <a:pPr indent="0" lvl="0" marL="0" rtl="0" algn="ctr">
                        <a:lnSpc>
                          <a:spcPct val="115000"/>
                        </a:lnSpc>
                        <a:spcBef>
                          <a:spcPts val="0"/>
                        </a:spcBef>
                        <a:spcAft>
                          <a:spcPts val="0"/>
                        </a:spcAft>
                        <a:buNone/>
                      </a:pPr>
                      <a:r>
                        <a:rPr lang="en-US" sz="1000"/>
                        <a:t>5.172413793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graphicFrame>
        <p:nvGraphicFramePr>
          <p:cNvPr id="389" name="Google Shape;389;p39"/>
          <p:cNvGraphicFramePr/>
          <p:nvPr/>
        </p:nvGraphicFramePr>
        <p:xfrm>
          <a:off x="5788050" y="1821650"/>
          <a:ext cx="3000000" cy="3000000"/>
        </p:xfrm>
        <a:graphic>
          <a:graphicData uri="http://schemas.openxmlformats.org/drawingml/2006/table">
            <a:tbl>
              <a:tblPr>
                <a:noFill/>
                <a:tableStyleId>{EA1E0338-742E-410D-83B0-206C0DCCB294}</a:tableStyleId>
              </a:tblPr>
              <a:tblGrid>
                <a:gridCol w="971950"/>
                <a:gridCol w="1545400"/>
                <a:gridCol w="1837025"/>
                <a:gridCol w="1720375"/>
              </a:tblGrid>
              <a:tr h="252650">
                <a:tc gridSpan="4">
                  <a:txBody>
                    <a:bodyPr/>
                    <a:lstStyle/>
                    <a:p>
                      <a:pPr indent="0" lvl="0" marL="0" rtl="0" algn="ctr">
                        <a:lnSpc>
                          <a:spcPct val="115000"/>
                        </a:lnSpc>
                        <a:spcBef>
                          <a:spcPts val="0"/>
                        </a:spcBef>
                        <a:spcAft>
                          <a:spcPts val="0"/>
                        </a:spcAft>
                        <a:buNone/>
                      </a:pPr>
                      <a:r>
                        <a:rPr b="1" lang="en-US" sz="1000"/>
                        <a:t>Santoprene Tube Dipped Inside Ethanol</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r>
              <a:tr h="252650">
                <a:tc>
                  <a:txBody>
                    <a:bodyPr/>
                    <a:lstStyle/>
                    <a:p>
                      <a:pPr indent="0" lvl="0" marL="0" rtl="0" algn="ctr">
                        <a:lnSpc>
                          <a:spcPct val="115000"/>
                        </a:lnSpc>
                        <a:spcBef>
                          <a:spcPts val="0"/>
                        </a:spcBef>
                        <a:spcAft>
                          <a:spcPts val="0"/>
                        </a:spcAft>
                        <a:buNone/>
                      </a:pPr>
                      <a:r>
                        <a:rPr lang="en-US" sz="1000"/>
                        <a:t>Week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Weight (g)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Length (mm)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Thickness (mm)</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5625">
                <a:tc>
                  <a:txBody>
                    <a:bodyPr/>
                    <a:lstStyle/>
                    <a:p>
                      <a:pPr indent="0" lvl="0" marL="0" rtl="0" algn="ctr">
                        <a:lnSpc>
                          <a:spcPct val="115000"/>
                        </a:lnSpc>
                        <a:spcBef>
                          <a:spcPts val="0"/>
                        </a:spcBef>
                        <a:spcAft>
                          <a:spcPts val="0"/>
                        </a:spcAft>
                        <a:buNone/>
                      </a:pPr>
                      <a:r>
                        <a:rPr lang="en-US" sz="1000"/>
                        <a:t>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Times New Roman"/>
                          <a:ea typeface="Times New Roman"/>
                          <a:cs typeface="Times New Roman"/>
                          <a:sym typeface="Times New Roman"/>
                        </a:rPr>
                        <a:t>98.5</a:t>
                      </a:r>
                      <a:endParaRPr sz="1100">
                        <a:latin typeface="Times New Roman"/>
                        <a:ea typeface="Times New Roman"/>
                        <a:cs typeface="Times New Roman"/>
                        <a:sym typeface="Times New Roman"/>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98.25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2650">
                <a:tc>
                  <a:txBody>
                    <a:bodyPr/>
                    <a:lstStyle/>
                    <a:p>
                      <a:pPr indent="0" lvl="0" marL="0" rtl="0" algn="ctr">
                        <a:lnSpc>
                          <a:spcPct val="115000"/>
                        </a:lnSpc>
                        <a:spcBef>
                          <a:spcPts val="0"/>
                        </a:spcBef>
                        <a:spcAft>
                          <a:spcPts val="0"/>
                        </a:spcAft>
                        <a:buNone/>
                      </a:pPr>
                      <a:r>
                        <a:rPr lang="en-US" sz="1000"/>
                        <a:t>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031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03175">
                <a:tc gridSpan="2">
                  <a:txBody>
                    <a:bodyPr/>
                    <a:lstStyle/>
                    <a:p>
                      <a:pPr indent="0" lvl="0" marL="0" rtl="0" algn="l">
                        <a:lnSpc>
                          <a:spcPct val="115000"/>
                        </a:lnSpc>
                        <a:spcBef>
                          <a:spcPts val="0"/>
                        </a:spcBef>
                        <a:spcAft>
                          <a:spcPts val="0"/>
                        </a:spcAft>
                        <a:buNone/>
                      </a:pPr>
                      <a:r>
                        <a:rPr b="1" lang="en-US" sz="1000"/>
                        <a:t>Total weight reduction in tube material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hMerge="1"/>
                <a:tc>
                  <a:txBody>
                    <a:bodyPr/>
                    <a:lstStyle/>
                    <a:p>
                      <a:pPr indent="0" lvl="0" marL="0" rtl="0" algn="ctr">
                        <a:lnSpc>
                          <a:spcPct val="115000"/>
                        </a:lnSpc>
                        <a:spcBef>
                          <a:spcPts val="0"/>
                        </a:spcBef>
                        <a:spcAft>
                          <a:spcPts val="0"/>
                        </a:spcAft>
                        <a:buNone/>
                      </a:pPr>
                      <a:r>
                        <a:rPr b="1" lang="en-US" sz="1000"/>
                        <a:t>No change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03175">
                <a:tc gridSpan="2">
                  <a:txBody>
                    <a:bodyPr/>
                    <a:lstStyle/>
                    <a:p>
                      <a:pPr indent="0" lvl="0" marL="0" rtl="0" algn="l">
                        <a:lnSpc>
                          <a:spcPct val="115000"/>
                        </a:lnSpc>
                        <a:spcBef>
                          <a:spcPts val="0"/>
                        </a:spcBef>
                        <a:spcAft>
                          <a:spcPts val="0"/>
                        </a:spcAft>
                        <a:buNone/>
                      </a:pPr>
                      <a:r>
                        <a:rPr b="1" lang="en-US" sz="1000"/>
                        <a:t>Total length reduction in tube material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hMerge="1"/>
                <a:tc>
                  <a:txBody>
                    <a:bodyPr/>
                    <a:lstStyle/>
                    <a:p>
                      <a:pPr indent="0" lvl="0" marL="0" rtl="0" algn="ctr">
                        <a:lnSpc>
                          <a:spcPct val="115000"/>
                        </a:lnSpc>
                        <a:spcBef>
                          <a:spcPts val="0"/>
                        </a:spcBef>
                        <a:spcAft>
                          <a:spcPts val="0"/>
                        </a:spcAft>
                        <a:buNone/>
                      </a:pPr>
                      <a:r>
                        <a:rPr b="1" lang="en-US" sz="1000"/>
                        <a:t>No change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9325">
                <a:tc gridSpan="2">
                  <a:txBody>
                    <a:bodyPr/>
                    <a:lstStyle/>
                    <a:p>
                      <a:pPr indent="0" lvl="0" marL="0" rtl="0" algn="l">
                        <a:lnSpc>
                          <a:spcPct val="115000"/>
                        </a:lnSpc>
                        <a:spcBef>
                          <a:spcPts val="0"/>
                        </a:spcBef>
                        <a:spcAft>
                          <a:spcPts val="0"/>
                        </a:spcAft>
                        <a:buNone/>
                      </a:pPr>
                      <a:r>
                        <a:rPr b="1" lang="en-US" sz="1000"/>
                        <a:t>Total thickness reduction in tube material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hMerge="1"/>
                <a:tc>
                  <a:txBody>
                    <a:bodyPr/>
                    <a:lstStyle/>
                    <a:p>
                      <a:pPr indent="0" lvl="0" marL="0" rtl="0" algn="ctr">
                        <a:lnSpc>
                          <a:spcPct val="115000"/>
                        </a:lnSpc>
                        <a:spcBef>
                          <a:spcPts val="0"/>
                        </a:spcBef>
                        <a:spcAft>
                          <a:spcPts val="0"/>
                        </a:spcAft>
                        <a:buNone/>
                      </a:pPr>
                      <a:r>
                        <a:rPr b="1" lang="en-US" sz="1000"/>
                        <a:t>No change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00FF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90" name="Google Shape;390;p39"/>
          <p:cNvSpPr txBox="1"/>
          <p:nvPr/>
        </p:nvSpPr>
        <p:spPr>
          <a:xfrm>
            <a:off x="2380650" y="1287513"/>
            <a:ext cx="11064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latin typeface="Nunito SemiBold"/>
                <a:ea typeface="Nunito SemiBold"/>
                <a:cs typeface="Nunito SemiBold"/>
                <a:sym typeface="Nunito SemiBold"/>
              </a:rPr>
              <a:t>Lab Test 1</a:t>
            </a:r>
            <a:endParaRPr>
              <a:solidFill>
                <a:srgbClr val="FF0000"/>
              </a:solidFill>
              <a:latin typeface="Nunito SemiBold"/>
              <a:ea typeface="Nunito SemiBold"/>
              <a:cs typeface="Nunito SemiBold"/>
              <a:sym typeface="Nunito SemiBold"/>
            </a:endParaRPr>
          </a:p>
        </p:txBody>
      </p:sp>
      <p:sp>
        <p:nvSpPr>
          <p:cNvPr id="391" name="Google Shape;391;p39"/>
          <p:cNvSpPr txBox="1"/>
          <p:nvPr/>
        </p:nvSpPr>
        <p:spPr>
          <a:xfrm>
            <a:off x="8448825" y="1287525"/>
            <a:ext cx="11064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0000"/>
                </a:solidFill>
                <a:latin typeface="Nunito SemiBold"/>
                <a:ea typeface="Nunito SemiBold"/>
                <a:cs typeface="Nunito SemiBold"/>
                <a:sym typeface="Nunito SemiBold"/>
              </a:rPr>
              <a:t>Lab Test 2</a:t>
            </a:r>
            <a:endParaRPr>
              <a:solidFill>
                <a:srgbClr val="FF0000"/>
              </a:solidFill>
              <a:latin typeface="Nunito SemiBold"/>
              <a:ea typeface="Nunito SemiBold"/>
              <a:cs typeface="Nunito SemiBold"/>
              <a:sym typeface="Nunito SemiBold"/>
            </a:endParaRPr>
          </a:p>
        </p:txBody>
      </p:sp>
      <p:sp>
        <p:nvSpPr>
          <p:cNvPr id="392" name="Google Shape;392;p39"/>
          <p:cNvSpPr txBox="1"/>
          <p:nvPr>
            <p:ph type="title"/>
          </p:nvPr>
        </p:nvSpPr>
        <p:spPr>
          <a:xfrm>
            <a:off x="1200150" y="91450"/>
            <a:ext cx="109977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2. Santoprene KP Tests + Lab Tests </a:t>
            </a:r>
            <a:r>
              <a:rPr lang="en-US" sz="3000"/>
              <a:t>Results &amp; Observations</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457200" rtl="0" algn="l">
              <a:spcBef>
                <a:spcPts val="1000"/>
              </a:spcBef>
              <a:spcAft>
                <a:spcPts val="0"/>
              </a:spcAft>
              <a:buNone/>
            </a:pPr>
            <a:r>
              <a:rPr lang="en-US" sz="3000"/>
              <a:t>3. Limit Switch Bracket  Test Results &amp; Observations</a:t>
            </a:r>
            <a:endParaRPr sz="3000"/>
          </a:p>
        </p:txBody>
      </p:sp>
      <p:sp>
        <p:nvSpPr>
          <p:cNvPr id="399" name="Google Shape;399;p4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Initial Test On SS Parts= (24 dispenses/day * 20days) = </a:t>
            </a:r>
            <a:r>
              <a:rPr b="1" lang="en-US" sz="1800"/>
              <a:t>480 tests</a:t>
            </a:r>
            <a:endParaRPr b="1" sz="1800"/>
          </a:p>
          <a:p>
            <a:pPr indent="0" lvl="0" marL="0" rtl="0" algn="l">
              <a:spcBef>
                <a:spcPts val="1000"/>
              </a:spcBef>
              <a:spcAft>
                <a:spcPts val="0"/>
              </a:spcAft>
              <a:buNone/>
            </a:pPr>
            <a:r>
              <a:rPr lang="en-US" sz="1800"/>
              <a:t>Accelerated Tests on SS Parts= (100 </a:t>
            </a:r>
            <a:r>
              <a:rPr lang="en-US" sz="1800"/>
              <a:t>dispenses/day * 15days) = </a:t>
            </a:r>
            <a:r>
              <a:rPr b="1" lang="en-US" sz="1800"/>
              <a:t>1500tests</a:t>
            </a:r>
            <a:endParaRPr b="1" sz="1800"/>
          </a:p>
          <a:p>
            <a:pPr indent="0" lvl="0" marL="0" rtl="0" algn="l">
              <a:spcBef>
                <a:spcPts val="1000"/>
              </a:spcBef>
              <a:spcAft>
                <a:spcPts val="0"/>
              </a:spcAft>
              <a:buNone/>
            </a:pPr>
            <a:r>
              <a:rPr lang="en-US" sz="1800"/>
              <a:t>Total Dispenses Done on KP 0751 &amp; 0775 =</a:t>
            </a:r>
            <a:r>
              <a:rPr b="1" lang="en-US" sz="1800"/>
              <a:t> 1980 tests each</a:t>
            </a:r>
            <a:endParaRPr b="1" sz="1800"/>
          </a:p>
          <a:p>
            <a:pPr indent="0" lvl="0" marL="0" rtl="0" algn="l">
              <a:spcBef>
                <a:spcPts val="1000"/>
              </a:spcBef>
              <a:spcAft>
                <a:spcPts val="0"/>
              </a:spcAft>
              <a:buNone/>
            </a:pPr>
            <a:r>
              <a:rPr b="1" lang="en-US" sz="1800"/>
              <a:t>Observations:</a:t>
            </a:r>
            <a:endParaRPr b="1" sz="1800"/>
          </a:p>
          <a:p>
            <a:pPr indent="-342900" lvl="0" marL="457200" rtl="0" algn="l">
              <a:spcBef>
                <a:spcPts val="1000"/>
              </a:spcBef>
              <a:spcAft>
                <a:spcPts val="0"/>
              </a:spcAft>
              <a:buSzPts val="1800"/>
              <a:buChar char="●"/>
            </a:pPr>
            <a:r>
              <a:rPr lang="en-US" sz="1800"/>
              <a:t>Each and every single docking of the canister was recognized meaning the limit switch was activated. The switch was not pushed back by the force of the canister as speculated during the application of the mounting slots. This endurance test is based on the maximum number of 1980 docking actions done during the entire period.</a:t>
            </a:r>
            <a:endParaRPr b="1" sz="1800"/>
          </a:p>
          <a:p>
            <a:pPr indent="0" lvl="0" marL="457200" rtl="0" algn="l">
              <a:spcBef>
                <a:spcPts val="1000"/>
              </a:spcBef>
              <a:spcAft>
                <a:spcPts val="0"/>
              </a:spcAft>
              <a:buNone/>
            </a:pPr>
            <a:r>
              <a:t/>
            </a:r>
            <a:endParaRPr b="1" sz="1800"/>
          </a:p>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p:txBody>
      </p:sp>
      <p:sp>
        <p:nvSpPr>
          <p:cNvPr id="400" name="Google Shape;400;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1"/>
          <p:cNvSpPr txBox="1"/>
          <p:nvPr>
            <p:ph type="title"/>
          </p:nvPr>
        </p:nvSpPr>
        <p:spPr>
          <a:xfrm>
            <a:off x="1217700" y="258300"/>
            <a:ext cx="10873800" cy="6951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t>4.</a:t>
            </a:r>
            <a:r>
              <a:rPr lang="en-US"/>
              <a:t> KP Hood Grommet Test </a:t>
            </a:r>
            <a:r>
              <a:rPr lang="en-US" sz="3000">
                <a:solidFill>
                  <a:srgbClr val="000000"/>
                </a:solidFill>
                <a:latin typeface="Arial"/>
                <a:ea typeface="Arial"/>
                <a:cs typeface="Arial"/>
                <a:sym typeface="Arial"/>
              </a:rPr>
              <a:t>Results &amp; Observations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07" name="Google Shape;407;p41"/>
          <p:cNvSpPr txBox="1"/>
          <p:nvPr>
            <p:ph idx="1" type="subTitle"/>
          </p:nvPr>
        </p:nvSpPr>
        <p:spPr>
          <a:xfrm>
            <a:off x="458725" y="1129050"/>
            <a:ext cx="11274600" cy="5055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The concept of using rubber bellow for keeping out rodents, pests &amp; dust, ease of installation and maintenance on the KP hood has been proven to work on KPs 030, Nevillos Butchery and Memos Supermarket.</a:t>
            </a:r>
            <a:endParaRPr sz="1800"/>
          </a:p>
          <a:p>
            <a:pPr indent="-342900" lvl="0" marL="457200" rtl="0" algn="l">
              <a:spcBef>
                <a:spcPts val="0"/>
              </a:spcBef>
              <a:spcAft>
                <a:spcPts val="0"/>
              </a:spcAft>
              <a:buSzPts val="1800"/>
              <a:buChar char="●"/>
            </a:pPr>
            <a:r>
              <a:rPr lang="en-US" sz="1800"/>
              <a:t>KPs 030 and Nevillos have the local rubber bellows but Memos has the first sample of the customized grommet made in India.</a:t>
            </a:r>
            <a:endParaRPr sz="1800"/>
          </a:p>
          <a:p>
            <a:pPr indent="-342900" lvl="0" marL="457200" rtl="0" algn="l">
              <a:spcBef>
                <a:spcPts val="0"/>
              </a:spcBef>
              <a:spcAft>
                <a:spcPts val="0"/>
              </a:spcAft>
              <a:buSzPts val="1800"/>
              <a:buChar char="●"/>
            </a:pPr>
            <a:r>
              <a:rPr lang="en-US" sz="1800"/>
              <a:t>Follow ups from Wed, Dec 11, 2019, 2:15 PM to date to date after installation showed that the KPs were free of dust and rodents.</a:t>
            </a:r>
            <a:endParaRPr sz="1800"/>
          </a:p>
          <a:p>
            <a:pPr indent="0" lvl="0" marL="457200" rtl="0" algn="l">
              <a:spcBef>
                <a:spcPts val="1000"/>
              </a:spcBef>
              <a:spcAft>
                <a:spcPts val="0"/>
              </a:spcAft>
              <a:buNone/>
            </a:pPr>
            <a:r>
              <a:rPr b="1" lang="en-US" sz="1800"/>
              <a:t>Recommendation</a:t>
            </a:r>
            <a:r>
              <a:rPr lang="en-US" sz="1800"/>
              <a:t> </a:t>
            </a:r>
            <a:endParaRPr sz="1800"/>
          </a:p>
          <a:p>
            <a:pPr indent="-342900" lvl="0" marL="457200" rtl="0" algn="l">
              <a:spcBef>
                <a:spcPts val="1000"/>
              </a:spcBef>
              <a:spcAft>
                <a:spcPts val="0"/>
              </a:spcAft>
              <a:buSzPts val="1800"/>
              <a:buChar char="●"/>
            </a:pPr>
            <a:r>
              <a:rPr lang="en-US" sz="1800"/>
              <a:t>The rubber bellows seemed to develop some warps when clamped in place therefore the recommendation is to design </a:t>
            </a:r>
            <a:r>
              <a:rPr lang="en-US" sz="1800"/>
              <a:t>overlapping</a:t>
            </a:r>
            <a:r>
              <a:rPr lang="en-US" sz="1800"/>
              <a:t> flaps that wrap around the hoses properly before being clamped. </a:t>
            </a:r>
            <a:r>
              <a:rPr b="1" lang="en-US" sz="1800"/>
              <a:t>This was implemented in the last </a:t>
            </a:r>
            <a:r>
              <a:rPr b="1" lang="en-US" sz="1800" u="sng">
                <a:solidFill>
                  <a:schemeClr val="hlink"/>
                </a:solidFill>
                <a:hlinkClick r:id="rId3"/>
              </a:rPr>
              <a:t>sample</a:t>
            </a:r>
            <a:r>
              <a:rPr b="1" lang="en-US" sz="1800"/>
              <a:t> and worked as expected.</a:t>
            </a:r>
            <a:endParaRPr b="1" sz="1800"/>
          </a:p>
          <a:p>
            <a:pPr indent="-342900" lvl="0" marL="457200" rtl="0" algn="l">
              <a:spcBef>
                <a:spcPts val="0"/>
              </a:spcBef>
              <a:spcAft>
                <a:spcPts val="0"/>
              </a:spcAft>
              <a:buSzPts val="1800"/>
              <a:buChar char="●"/>
            </a:pPr>
            <a:r>
              <a:rPr lang="en-US" sz="1800"/>
              <a:t>The 2 clamps per grommet should be purchased in India as it is cheaper there at 0.35$/piece. </a:t>
            </a:r>
            <a:endParaRPr sz="1800"/>
          </a:p>
        </p:txBody>
      </p:sp>
      <p:sp>
        <p:nvSpPr>
          <p:cNvPr id="408" name="Google Shape;408;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sp>
        <p:nvSpPr>
          <p:cNvPr id="415" name="Google Shape;415;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16" name="Google Shape;416;p42"/>
          <p:cNvGraphicFramePr/>
          <p:nvPr/>
        </p:nvGraphicFramePr>
        <p:xfrm>
          <a:off x="556400" y="1741575"/>
          <a:ext cx="3000000" cy="3000000"/>
        </p:xfrm>
        <a:graphic>
          <a:graphicData uri="http://schemas.openxmlformats.org/drawingml/2006/table">
            <a:tbl>
              <a:tblPr>
                <a:noFill/>
                <a:tableStyleId>{614CB447-5D62-4AF4-BF7D-8D13807A49A4}</a:tableStyleId>
              </a:tblPr>
              <a:tblGrid>
                <a:gridCol w="2583800"/>
                <a:gridCol w="1714500"/>
                <a:gridCol w="6780900"/>
              </a:tblGrid>
              <a:tr h="381000">
                <a:tc>
                  <a:txBody>
                    <a:bodyPr/>
                    <a:lstStyle/>
                    <a:p>
                      <a:pPr indent="0" lvl="0" marL="0" rtl="0" algn="ctr">
                        <a:spcBef>
                          <a:spcPts val="0"/>
                        </a:spcBef>
                        <a:spcAft>
                          <a:spcPts val="0"/>
                        </a:spcAft>
                        <a:buNone/>
                      </a:pPr>
                      <a:r>
                        <a:rPr lang="en-US"/>
                        <a:t>Test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rPr>
                        <a:t>Mass Production Go Ahead</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Comments</a:t>
                      </a:r>
                      <a:endParaRPr/>
                    </a:p>
                  </a:txBody>
                  <a:tcPr marT="91425" marB="91425" marR="91425" marL="91425"/>
                </a:tc>
              </a:tr>
              <a:tr h="381000">
                <a:tc>
                  <a:txBody>
                    <a:bodyPr/>
                    <a:lstStyle/>
                    <a:p>
                      <a:pPr indent="-304800" lvl="0" marL="457200" rtl="0" algn="l">
                        <a:lnSpc>
                          <a:spcPct val="90000"/>
                        </a:lnSpc>
                        <a:spcBef>
                          <a:spcPts val="1000"/>
                        </a:spcBef>
                        <a:spcAft>
                          <a:spcPts val="0"/>
                        </a:spcAft>
                        <a:buClr>
                          <a:schemeClr val="dk1"/>
                        </a:buClr>
                        <a:buSzPts val="1200"/>
                        <a:buFont typeface="Nunito SemiBold"/>
                        <a:buAutoNum type="arabicPeriod"/>
                      </a:pPr>
                      <a:r>
                        <a:rPr lang="en-US" sz="1200">
                          <a:solidFill>
                            <a:schemeClr val="dk1"/>
                          </a:solidFill>
                          <a:latin typeface="Nunito SemiBold"/>
                          <a:ea typeface="Nunito SemiBold"/>
                          <a:cs typeface="Nunito SemiBold"/>
                          <a:sym typeface="Nunito SemiBold"/>
                        </a:rPr>
                        <a:t>Stainless Steel Parts 2&amp;3</a:t>
                      </a:r>
                      <a:endParaRPr sz="1200"/>
                    </a:p>
                  </a:txBody>
                  <a:tcPr marT="91425" marB="91425" marR="91425" marL="91425"/>
                </a:tc>
                <a:tc>
                  <a:txBody>
                    <a:bodyPr/>
                    <a:lstStyle/>
                    <a:p>
                      <a:pPr indent="0" lvl="0" marL="0" rtl="0" algn="ctr">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The final tests were done without the caps on part1 which really had no impact on the performance and outcome of the tests.</a:t>
                      </a:r>
                      <a:endParaRPr/>
                    </a:p>
                  </a:txBody>
                  <a:tcPr marT="91425" marB="91425" marR="91425" marL="91425"/>
                </a:tc>
              </a:tr>
              <a:tr h="381000">
                <a:tc>
                  <a:txBody>
                    <a:bodyPr/>
                    <a:lstStyle/>
                    <a:p>
                      <a:pPr indent="0" lvl="0" marL="0" rtl="0" algn="l">
                        <a:lnSpc>
                          <a:spcPct val="90000"/>
                        </a:lnSpc>
                        <a:spcBef>
                          <a:spcPts val="1000"/>
                        </a:spcBef>
                        <a:spcAft>
                          <a:spcPts val="0"/>
                        </a:spcAft>
                        <a:buNone/>
                      </a:pPr>
                      <a:r>
                        <a:rPr lang="en-US" sz="1200">
                          <a:solidFill>
                            <a:schemeClr val="dk1"/>
                          </a:solidFill>
                          <a:latin typeface="Nunito SemiBold"/>
                          <a:ea typeface="Nunito SemiBold"/>
                          <a:cs typeface="Nunito SemiBold"/>
                          <a:sym typeface="Nunito SemiBold"/>
                        </a:rPr>
                        <a:t>2.  </a:t>
                      </a:r>
                      <a:r>
                        <a:rPr lang="en-US" sz="1200">
                          <a:solidFill>
                            <a:schemeClr val="dk1"/>
                          </a:solidFill>
                          <a:latin typeface="Nunito SemiBold"/>
                          <a:ea typeface="Nunito SemiBold"/>
                          <a:cs typeface="Nunito SemiBold"/>
                          <a:sym typeface="Nunito SemiBold"/>
                        </a:rPr>
                        <a:t>Santoprene Fuel Hose</a:t>
                      </a:r>
                      <a:endParaRPr sz="1200"/>
                    </a:p>
                  </a:txBody>
                  <a:tcPr marT="91425" marB="91425" marR="91425" marL="91425"/>
                </a:tc>
                <a:tc>
                  <a:txBody>
                    <a:bodyPr/>
                    <a:lstStyle/>
                    <a:p>
                      <a:pPr indent="0" lvl="0" marL="0" rtl="0" algn="ctr">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Both the lab tests and the KP tests using santoprene gave very good results in terms of reaction with ethanol and permeability to ethanol.</a:t>
                      </a:r>
                      <a:endParaRPr/>
                    </a:p>
                  </a:txBody>
                  <a:tcPr marT="91425" marB="91425" marR="91425" marL="91425"/>
                </a:tc>
              </a:tr>
              <a:tr h="381000">
                <a:tc>
                  <a:txBody>
                    <a:bodyPr/>
                    <a:lstStyle/>
                    <a:p>
                      <a:pPr indent="0" lvl="0" marL="0" rtl="0" algn="l">
                        <a:spcBef>
                          <a:spcPts val="0"/>
                        </a:spcBef>
                        <a:spcAft>
                          <a:spcPts val="0"/>
                        </a:spcAft>
                        <a:buNone/>
                      </a:pPr>
                      <a:r>
                        <a:rPr lang="en-US" sz="1200"/>
                        <a:t>3. </a:t>
                      </a:r>
                      <a:r>
                        <a:rPr lang="en-US" sz="1200">
                          <a:solidFill>
                            <a:schemeClr val="dk1"/>
                          </a:solidFill>
                          <a:latin typeface="Nunito SemiBold"/>
                          <a:ea typeface="Nunito SemiBold"/>
                          <a:cs typeface="Nunito SemiBold"/>
                          <a:sym typeface="Nunito SemiBold"/>
                        </a:rPr>
                        <a:t>Limit switch bracket with slots</a:t>
                      </a:r>
                      <a:endParaRPr sz="1200"/>
                    </a:p>
                  </a:txBody>
                  <a:tcPr marT="91425" marB="91425" marR="91425" marL="91425"/>
                </a:tc>
                <a:tc>
                  <a:txBody>
                    <a:bodyPr/>
                    <a:lstStyle/>
                    <a:p>
                      <a:pPr indent="0" lvl="0" marL="0" rtl="0" algn="ctr">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The limit switch brackets with slots solved the issue of technicians bending the limit switch actuation arm. They proved sturdy enough to withstand the endurance tests by actuating each and every single time a canister was docked. </a:t>
                      </a:r>
                      <a:endParaRPr/>
                    </a:p>
                  </a:txBody>
                  <a:tcPr marT="91425" marB="91425" marR="91425" marL="91425"/>
                </a:tc>
              </a:tr>
              <a:tr h="381000">
                <a:tc>
                  <a:txBody>
                    <a:bodyPr/>
                    <a:lstStyle/>
                    <a:p>
                      <a:pPr indent="0" lvl="0" marL="0" rtl="0" algn="l">
                        <a:spcBef>
                          <a:spcPts val="0"/>
                        </a:spcBef>
                        <a:spcAft>
                          <a:spcPts val="0"/>
                        </a:spcAft>
                        <a:buNone/>
                      </a:pPr>
                      <a:r>
                        <a:rPr lang="en-US" sz="1200">
                          <a:latin typeface="Nunito SemiBold"/>
                          <a:ea typeface="Nunito SemiBold"/>
                          <a:cs typeface="Nunito SemiBold"/>
                          <a:sym typeface="Nunito SemiBold"/>
                        </a:rPr>
                        <a:t>4. KP Hood Rubber Grommet</a:t>
                      </a:r>
                      <a:endParaRPr sz="1200">
                        <a:latin typeface="Nunito SemiBold"/>
                        <a:ea typeface="Nunito SemiBold"/>
                        <a:cs typeface="Nunito SemiBold"/>
                        <a:sym typeface="Nunito SemiBold"/>
                      </a:endParaRPr>
                    </a:p>
                  </a:txBody>
                  <a:tcPr marT="91425" marB="91425" marR="91425" marL="91425"/>
                </a:tc>
                <a:tc>
                  <a:txBody>
                    <a:bodyPr/>
                    <a:lstStyle/>
                    <a:p>
                      <a:pPr indent="0" lvl="0" marL="0" rtl="0" algn="ctr">
                        <a:spcBef>
                          <a:spcPts val="0"/>
                        </a:spcBef>
                        <a:spcAft>
                          <a:spcPts val="0"/>
                        </a:spcAft>
                        <a:buNone/>
                      </a:pPr>
                      <a:r>
                        <a:rPr lang="en-US"/>
                        <a:t>Yes</a:t>
                      </a:r>
                      <a:endParaRPr/>
                    </a:p>
                  </a:txBody>
                  <a:tcPr marT="91425" marB="91425" marR="91425" marL="91425"/>
                </a:tc>
                <a:tc>
                  <a:txBody>
                    <a:bodyPr/>
                    <a:lstStyle/>
                    <a:p>
                      <a:pPr indent="0" lvl="0" marL="0" rtl="0" algn="l">
                        <a:spcBef>
                          <a:spcPts val="0"/>
                        </a:spcBef>
                        <a:spcAft>
                          <a:spcPts val="0"/>
                        </a:spcAft>
                        <a:buNone/>
                      </a:pPr>
                      <a:r>
                        <a:rPr lang="en-US"/>
                        <a:t>The first rubber grommet samples used on the KP030 and Nevillos proved that the concept was viable against dust, rodents and pests for 4 months whilst the first sample from India also worked at Memos Supermarket but requires a slight modification through addition of flaps.</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 name="Google Shape;178;p21"/>
          <p:cNvSpPr txBox="1"/>
          <p:nvPr/>
        </p:nvSpPr>
        <p:spPr>
          <a:xfrm>
            <a:off x="459050" y="2419800"/>
            <a:ext cx="11010900" cy="20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600">
                <a:latin typeface="Nunito SemiBold"/>
                <a:ea typeface="Nunito SemiBold"/>
                <a:cs typeface="Nunito SemiBold"/>
                <a:sym typeface="Nunito SemiBold"/>
              </a:rPr>
              <a:t>Objectives</a:t>
            </a:r>
            <a:endParaRPr sz="9600">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50"/>
            <a:ext cx="80268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a:t>
            </a:r>
            <a:r>
              <a:rPr lang="en-US"/>
              <a:t> 1: </a:t>
            </a:r>
            <a:r>
              <a:rPr lang="en-US" sz="2800"/>
              <a:t>Stainless Steel Parts 2&amp;3</a:t>
            </a:r>
            <a:endParaRPr/>
          </a:p>
        </p:txBody>
      </p:sp>
      <p:sp>
        <p:nvSpPr>
          <p:cNvPr id="185" name="Google Shape;185;p22"/>
          <p:cNvSpPr txBox="1"/>
          <p:nvPr>
            <p:ph idx="1" type="subTitle"/>
          </p:nvPr>
        </p:nvSpPr>
        <p:spPr>
          <a:xfrm>
            <a:off x="716550" y="1082075"/>
            <a:ext cx="11167200" cy="4529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The purpose of the test is to assess the performance of the Stainless Steel Smart valve on a KP with actual dispenses for mass production decision making.</a:t>
            </a:r>
            <a:endParaRPr sz="2400"/>
          </a:p>
          <a:p>
            <a:pPr indent="0" lvl="0" marL="0" rtl="0" algn="l">
              <a:spcBef>
                <a:spcPts val="1000"/>
              </a:spcBef>
              <a:spcAft>
                <a:spcPts val="0"/>
              </a:spcAft>
              <a:buNone/>
            </a:pPr>
            <a:r>
              <a:rPr lang="en-US" sz="2400"/>
              <a:t>This test observes the following parameters;</a:t>
            </a:r>
            <a:endParaRPr sz="2400"/>
          </a:p>
          <a:p>
            <a:pPr indent="-381000" lvl="0" marL="457200" rtl="0" algn="l">
              <a:spcBef>
                <a:spcPts val="1000"/>
              </a:spcBef>
              <a:spcAft>
                <a:spcPts val="0"/>
              </a:spcAft>
              <a:buSzPts val="2400"/>
              <a:buChar char="●"/>
            </a:pPr>
            <a:r>
              <a:rPr lang="en-US" sz="2400"/>
              <a:t>Accuracy of dispenses done</a:t>
            </a:r>
            <a:endParaRPr sz="2400"/>
          </a:p>
          <a:p>
            <a:pPr indent="-381000" lvl="0" marL="457200" rtl="0" algn="l">
              <a:spcBef>
                <a:spcPts val="0"/>
              </a:spcBef>
              <a:spcAft>
                <a:spcPts val="0"/>
              </a:spcAft>
              <a:buSzPts val="2400"/>
              <a:buChar char="●"/>
            </a:pPr>
            <a:r>
              <a:rPr lang="en-US" sz="2400"/>
              <a:t>Flow rate </a:t>
            </a:r>
            <a:r>
              <a:rPr lang="en-US" sz="2400"/>
              <a:t>achieved</a:t>
            </a:r>
            <a:r>
              <a:rPr lang="en-US" sz="2400"/>
              <a:t> during the measured dispenses</a:t>
            </a:r>
            <a:endParaRPr sz="2400"/>
          </a:p>
          <a:p>
            <a:pPr indent="-381000" lvl="0" marL="457200" rtl="0" algn="l">
              <a:spcBef>
                <a:spcPts val="0"/>
              </a:spcBef>
              <a:spcAft>
                <a:spcPts val="0"/>
              </a:spcAft>
              <a:buSzPts val="2400"/>
              <a:buChar char="●"/>
            </a:pPr>
            <a:r>
              <a:rPr lang="en-US" sz="2400"/>
              <a:t>Status of the dock during after a dispense</a:t>
            </a:r>
            <a:endParaRPr sz="2400"/>
          </a:p>
          <a:p>
            <a:pPr indent="-381000" lvl="0" marL="457200" rtl="0" algn="l">
              <a:spcBef>
                <a:spcPts val="0"/>
              </a:spcBef>
              <a:spcAft>
                <a:spcPts val="0"/>
              </a:spcAft>
              <a:buSzPts val="2400"/>
              <a:buChar char="●"/>
            </a:pPr>
            <a:r>
              <a:rPr lang="en-US" sz="2400"/>
              <a:t>Level of fuel in the air return line after a dispense</a:t>
            </a:r>
            <a:endParaRPr sz="24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Objective</a:t>
            </a:r>
            <a:r>
              <a:rPr lang="en-US"/>
              <a:t> 2: </a:t>
            </a:r>
            <a:r>
              <a:rPr lang="en-US" sz="2800"/>
              <a:t>Santoprene Fuel Hose</a:t>
            </a:r>
            <a:endParaRPr/>
          </a:p>
        </p:txBody>
      </p:sp>
      <p:sp>
        <p:nvSpPr>
          <p:cNvPr id="193" name="Google Shape;193;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The purpose of the </a:t>
            </a:r>
            <a:r>
              <a:rPr lang="en-US" sz="2400" u="sng">
                <a:solidFill>
                  <a:schemeClr val="hlink"/>
                </a:solidFill>
                <a:hlinkClick r:id="rId3"/>
              </a:rPr>
              <a:t>test</a:t>
            </a:r>
            <a:r>
              <a:rPr lang="en-US" sz="2400"/>
              <a:t> is to assess the performance of the santoprene fuel hose on KP751 and in a lab setup for mass procurement decision making.</a:t>
            </a:r>
            <a:endParaRPr sz="2400"/>
          </a:p>
          <a:p>
            <a:pPr indent="-381000" lvl="0" marL="457200" rtl="0" algn="l">
              <a:spcBef>
                <a:spcPts val="0"/>
              </a:spcBef>
              <a:spcAft>
                <a:spcPts val="0"/>
              </a:spcAft>
              <a:buSzPts val="2400"/>
              <a:buChar char="●"/>
            </a:pPr>
            <a:r>
              <a:rPr lang="en-US" sz="2400"/>
              <a:t>This test observes the following parameters;</a:t>
            </a:r>
            <a:endParaRPr sz="2400"/>
          </a:p>
          <a:p>
            <a:pPr indent="-381000" lvl="0" marL="457200" rtl="0" algn="l">
              <a:spcBef>
                <a:spcPts val="0"/>
              </a:spcBef>
              <a:spcAft>
                <a:spcPts val="0"/>
              </a:spcAft>
              <a:buSzPts val="2400"/>
              <a:buChar char="●"/>
            </a:pPr>
            <a:r>
              <a:rPr lang="en-US" sz="2400"/>
              <a:t>Loss of ethanol through the hoses that affects dispense accuracy.</a:t>
            </a:r>
            <a:endParaRPr sz="2400"/>
          </a:p>
          <a:p>
            <a:pPr indent="-381000" lvl="0" marL="457200" rtl="0" algn="l">
              <a:spcBef>
                <a:spcPts val="0"/>
              </a:spcBef>
              <a:spcAft>
                <a:spcPts val="0"/>
              </a:spcAft>
              <a:buSzPts val="2400"/>
              <a:buChar char="●"/>
            </a:pPr>
            <a:r>
              <a:rPr lang="en-US" sz="2400"/>
              <a:t>Reaction with ethanol.</a:t>
            </a:r>
            <a:endParaRPr sz="2400"/>
          </a:p>
          <a:p>
            <a:pPr indent="-381000" lvl="0" marL="457200" rtl="0" algn="l">
              <a:spcBef>
                <a:spcPts val="0"/>
              </a:spcBef>
              <a:spcAft>
                <a:spcPts val="0"/>
              </a:spcAft>
              <a:buSzPts val="2400"/>
              <a:buChar char="●"/>
            </a:pPr>
            <a:r>
              <a:rPr lang="en-US" sz="2400"/>
              <a:t>Fitment and ease of removal from KP components.</a:t>
            </a:r>
            <a:endParaRPr sz="2400"/>
          </a:p>
          <a:p>
            <a:pPr indent="0" lvl="0" marL="0" rtl="0" algn="l">
              <a:spcBef>
                <a:spcPts val="1000"/>
              </a:spcBef>
              <a:spcAft>
                <a:spcPts val="0"/>
              </a:spcAft>
              <a:buClr>
                <a:schemeClr val="dk1"/>
              </a:buClr>
              <a:buSzPts val="1100"/>
              <a:buFont typeface="Arial"/>
              <a:buNone/>
            </a:pPr>
            <a:r>
              <a:t/>
            </a:r>
            <a:endParaRPr sz="2400"/>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Objective</a:t>
            </a:r>
            <a:r>
              <a:rPr lang="en-US"/>
              <a:t> 3: </a:t>
            </a:r>
            <a:r>
              <a:rPr lang="en-US" sz="2800"/>
              <a:t>Limit Switch Bracket With Slots</a:t>
            </a:r>
            <a:endParaRPr/>
          </a:p>
        </p:txBody>
      </p:sp>
      <p:sp>
        <p:nvSpPr>
          <p:cNvPr id="201" name="Google Shape;201;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The purpose of the test is to assess the performance of the limit switch bracket on a KP with actual dispenses for mass production decision making.</a:t>
            </a:r>
            <a:endParaRPr sz="2400"/>
          </a:p>
          <a:p>
            <a:pPr indent="-381000" lvl="0" marL="457200" rtl="0" algn="l">
              <a:spcBef>
                <a:spcPts val="0"/>
              </a:spcBef>
              <a:spcAft>
                <a:spcPts val="0"/>
              </a:spcAft>
              <a:buSzPts val="2400"/>
              <a:buChar char="●"/>
            </a:pPr>
            <a:r>
              <a:rPr lang="en-US" sz="2400"/>
              <a:t>This test observes the following parameter;</a:t>
            </a:r>
            <a:endParaRPr sz="2400"/>
          </a:p>
          <a:p>
            <a:pPr indent="-381000" lvl="0" marL="457200" rtl="0" algn="l">
              <a:spcBef>
                <a:spcPts val="0"/>
              </a:spcBef>
              <a:spcAft>
                <a:spcPts val="0"/>
              </a:spcAft>
              <a:buSzPts val="2400"/>
              <a:buChar char="●"/>
            </a:pPr>
            <a:r>
              <a:rPr lang="en-US" sz="2400"/>
              <a:t>The endurance and accuracy of using a slot to mount the limit switch on it’s bracket during accelerated KP dispenses.</a:t>
            </a:r>
            <a:endParaRPr sz="2400"/>
          </a:p>
          <a:p>
            <a:pPr indent="0" lvl="0" marL="0" rtl="0" algn="l">
              <a:spcBef>
                <a:spcPts val="1000"/>
              </a:spcBef>
              <a:spcAft>
                <a:spcPts val="0"/>
              </a:spcAft>
              <a:buClr>
                <a:schemeClr val="dk1"/>
              </a:buClr>
              <a:buSzPts val="1100"/>
              <a:buFont typeface="Arial"/>
              <a:buNone/>
            </a:pPr>
            <a:r>
              <a:t/>
            </a:r>
            <a:endParaRPr sz="2400"/>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Objective</a:t>
            </a:r>
            <a:r>
              <a:rPr lang="en-US"/>
              <a:t> 4: </a:t>
            </a:r>
            <a:r>
              <a:rPr lang="en-US" sz="2800"/>
              <a:t>KP Hood Rubber Grommets.</a:t>
            </a:r>
            <a:endParaRPr/>
          </a:p>
        </p:txBody>
      </p:sp>
      <p:sp>
        <p:nvSpPr>
          <p:cNvPr id="209" name="Google Shape;209;p25"/>
          <p:cNvSpPr txBox="1"/>
          <p:nvPr>
            <p:ph idx="1" type="subTitle"/>
          </p:nvPr>
        </p:nvSpPr>
        <p:spPr>
          <a:xfrm>
            <a:off x="458725" y="1332477"/>
            <a:ext cx="11274600" cy="32124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The purpose of the </a:t>
            </a:r>
            <a:r>
              <a:rPr lang="en-US" sz="2400" u="sng">
                <a:solidFill>
                  <a:schemeClr val="hlink"/>
                </a:solidFill>
                <a:hlinkClick r:id="rId3"/>
              </a:rPr>
              <a:t>test</a:t>
            </a:r>
            <a:r>
              <a:rPr lang="en-US" sz="2400"/>
              <a:t> is to assess the performance of the hood rubber grommets on a KP for mass production decision making.</a:t>
            </a:r>
            <a:endParaRPr sz="2400"/>
          </a:p>
          <a:p>
            <a:pPr indent="-381000" lvl="0" marL="457200" rtl="0" algn="l">
              <a:spcBef>
                <a:spcPts val="0"/>
              </a:spcBef>
              <a:spcAft>
                <a:spcPts val="0"/>
              </a:spcAft>
              <a:buSzPts val="2400"/>
              <a:buChar char="●"/>
            </a:pPr>
            <a:r>
              <a:rPr lang="en-US" sz="2400"/>
              <a:t>This test observes the following parameter;</a:t>
            </a:r>
            <a:endParaRPr sz="2400"/>
          </a:p>
          <a:p>
            <a:pPr indent="-381000" lvl="0" marL="457200" rtl="0" algn="l">
              <a:spcBef>
                <a:spcPts val="0"/>
              </a:spcBef>
              <a:spcAft>
                <a:spcPts val="0"/>
              </a:spcAft>
              <a:buSzPts val="2400"/>
              <a:buChar char="●"/>
            </a:pPr>
            <a:r>
              <a:rPr lang="en-US" sz="2400"/>
              <a:t>Effectiveness of using a custom made rubber grommet to seal off the KP from rodents, dust and other pests.</a:t>
            </a:r>
            <a:endParaRPr sz="2400"/>
          </a:p>
        </p:txBody>
      </p:sp>
      <p:sp>
        <p:nvSpPr>
          <p:cNvPr id="210" name="Google Shape;21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idx="1" type="subTitle"/>
          </p:nvPr>
        </p:nvSpPr>
        <p:spPr>
          <a:xfrm>
            <a:off x="265625" y="1945648"/>
            <a:ext cx="11274600" cy="2966700"/>
          </a:xfrm>
          <a:prstGeom prst="rect">
            <a:avLst/>
          </a:prstGeom>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1100"/>
              <a:buFont typeface="Arial"/>
              <a:buNone/>
            </a:pPr>
            <a:r>
              <a:rPr lang="en-US" sz="9600">
                <a:latin typeface="Nunito SemiBold"/>
                <a:ea typeface="Nunito SemiBold"/>
                <a:cs typeface="Nunito SemiBold"/>
                <a:sym typeface="Nunito SemiBold"/>
              </a:rPr>
              <a:t>Performance Test Setup</a:t>
            </a:r>
            <a:endParaRPr sz="9600"/>
          </a:p>
        </p:txBody>
      </p:sp>
      <p:sp>
        <p:nvSpPr>
          <p:cNvPr id="217" name="Google Shape;217;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457200" rtl="0" algn="l">
              <a:spcBef>
                <a:spcPts val="0"/>
              </a:spcBef>
              <a:spcAft>
                <a:spcPts val="0"/>
              </a:spcAft>
              <a:buNone/>
            </a:pPr>
            <a:r>
              <a:rPr lang="en-US"/>
              <a:t>1. </a:t>
            </a:r>
            <a:r>
              <a:rPr lang="en-US"/>
              <a:t>Stainless Steel Test Setup</a:t>
            </a:r>
            <a:endParaRPr/>
          </a:p>
        </p:txBody>
      </p:sp>
      <p:sp>
        <p:nvSpPr>
          <p:cNvPr id="224" name="Google Shape;224;p27"/>
          <p:cNvSpPr txBox="1"/>
          <p:nvPr>
            <p:ph idx="1" type="subTitle"/>
          </p:nvPr>
        </p:nvSpPr>
        <p:spPr>
          <a:xfrm>
            <a:off x="458700" y="973575"/>
            <a:ext cx="11274600" cy="54273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Three </a:t>
            </a:r>
            <a:r>
              <a:rPr lang="en-US" sz="1800"/>
              <a:t>calibrated KOKOPoints </a:t>
            </a:r>
            <a:endParaRPr sz="1800"/>
          </a:p>
          <a:p>
            <a:pPr indent="0" lvl="0" marL="914400" rtl="0" algn="l">
              <a:spcBef>
                <a:spcPts val="1000"/>
              </a:spcBef>
              <a:spcAft>
                <a:spcPts val="0"/>
              </a:spcAft>
              <a:buNone/>
            </a:pPr>
            <a:r>
              <a:rPr lang="en-US" sz="1800"/>
              <a:t>-KP-0751 - Fitted with Santoprene hose and Valve no.10 (part 1 no.10)</a:t>
            </a:r>
            <a:endParaRPr sz="1800"/>
          </a:p>
          <a:p>
            <a:pPr indent="0" lvl="0" marL="914400" rtl="0" algn="l">
              <a:spcBef>
                <a:spcPts val="1000"/>
              </a:spcBef>
              <a:spcAft>
                <a:spcPts val="0"/>
              </a:spcAft>
              <a:buNone/>
            </a:pPr>
            <a:r>
              <a:rPr lang="en-US" sz="1800"/>
              <a:t>-KP-0775 - </a:t>
            </a:r>
            <a:r>
              <a:rPr lang="en-US" sz="1800"/>
              <a:t>Fitted with PU hose and Valve no.9 (part 1 no.5)</a:t>
            </a:r>
            <a:endParaRPr sz="1800"/>
          </a:p>
          <a:p>
            <a:pPr indent="0" lvl="0" marL="914400" rtl="0" algn="l">
              <a:spcBef>
                <a:spcPts val="1000"/>
              </a:spcBef>
              <a:spcAft>
                <a:spcPts val="0"/>
              </a:spcAft>
              <a:buNone/>
            </a:pPr>
            <a:r>
              <a:rPr lang="en-US" sz="1800"/>
              <a:t>-KP-030- Fitted with PU hose and Valve set4</a:t>
            </a:r>
            <a:endParaRPr sz="1800"/>
          </a:p>
          <a:p>
            <a:pPr indent="-342900" lvl="0" marL="457200" rtl="0" algn="l">
              <a:spcBef>
                <a:spcPts val="1000"/>
              </a:spcBef>
              <a:spcAft>
                <a:spcPts val="0"/>
              </a:spcAft>
              <a:buSzPts val="1800"/>
              <a:buChar char="●"/>
            </a:pPr>
            <a:r>
              <a:rPr lang="en-US" sz="1800"/>
              <a:t>KP030 was left for live customers testing.</a:t>
            </a:r>
            <a:endParaRPr sz="1800"/>
          </a:p>
          <a:p>
            <a:pPr indent="-342900" lvl="0" marL="457200" rtl="0" algn="l">
              <a:spcBef>
                <a:spcPts val="0"/>
              </a:spcBef>
              <a:spcAft>
                <a:spcPts val="0"/>
              </a:spcAft>
              <a:buSzPts val="1800"/>
              <a:buChar char="●"/>
            </a:pPr>
            <a:r>
              <a:rPr lang="en-US" sz="1800"/>
              <a:t>20 canisters</a:t>
            </a:r>
            <a:r>
              <a:rPr lang="en-US" sz="1800"/>
              <a:t> used on KP 0751 &amp; 0775.</a:t>
            </a:r>
            <a:endParaRPr sz="1800"/>
          </a:p>
          <a:p>
            <a:pPr indent="-342900" lvl="0" marL="457200" rtl="0" algn="l">
              <a:spcBef>
                <a:spcPts val="0"/>
              </a:spcBef>
              <a:spcAft>
                <a:spcPts val="0"/>
              </a:spcAft>
              <a:buSzPts val="1800"/>
              <a:buChar char="●"/>
            </a:pPr>
            <a:r>
              <a:rPr lang="en-US" sz="1800"/>
              <a:t>1,500 dispenses (3000L) done </a:t>
            </a:r>
            <a:r>
              <a:rPr lang="en-US" sz="1800"/>
              <a:t>on KP 0751 &amp; 0775</a:t>
            </a:r>
            <a:r>
              <a:rPr lang="en-US" sz="1800"/>
              <a:t>.</a:t>
            </a:r>
            <a:endParaRPr sz="1800"/>
          </a:p>
          <a:p>
            <a:pPr indent="-342900" lvl="0" marL="457200" rtl="0" algn="l">
              <a:spcBef>
                <a:spcPts val="0"/>
              </a:spcBef>
              <a:spcAft>
                <a:spcPts val="0"/>
              </a:spcAft>
              <a:buSzPts val="1800"/>
              <a:buChar char="●"/>
            </a:pPr>
            <a:r>
              <a:rPr lang="en-US" sz="1800"/>
              <a:t>1</a:t>
            </a:r>
            <a:r>
              <a:rPr lang="en-US" sz="1800"/>
              <a:t>01 dispenses (of 2L each) per KOKOPoint per day.</a:t>
            </a:r>
            <a:endParaRPr sz="1800"/>
          </a:p>
          <a:p>
            <a:pPr indent="-342900" lvl="0" marL="457200" rtl="0" algn="l">
              <a:spcBef>
                <a:spcPts val="0"/>
              </a:spcBef>
              <a:spcAft>
                <a:spcPts val="0"/>
              </a:spcAft>
              <a:buSzPts val="1800"/>
              <a:buChar char="●"/>
            </a:pPr>
            <a:r>
              <a:rPr lang="en-US" sz="1800"/>
              <a:t>Every 21st, 22nd, 41st, 42nd, 61st, 62nd, 81st, 82nd, 100th and 101st dispenses were measured and flow rate obtained.</a:t>
            </a:r>
            <a:endParaRPr sz="1800"/>
          </a:p>
          <a:p>
            <a:pPr indent="-342900" lvl="0" marL="457200" rtl="0" algn="l">
              <a:spcBef>
                <a:spcPts val="0"/>
              </a:spcBef>
              <a:spcAft>
                <a:spcPts val="0"/>
              </a:spcAft>
              <a:buSzPts val="1800"/>
              <a:buChar char="●"/>
            </a:pPr>
            <a:r>
              <a:rPr lang="en-US" sz="1800"/>
              <a:t>KP 751 had a below left PCB of 12V while KP 775 had the normal 5V below left PCB</a:t>
            </a:r>
            <a:endParaRPr sz="1800"/>
          </a:p>
          <a:p>
            <a:pPr indent="-342900" lvl="0" marL="457200" rtl="0" algn="l">
              <a:spcBef>
                <a:spcPts val="0"/>
              </a:spcBef>
              <a:spcAft>
                <a:spcPts val="0"/>
              </a:spcAft>
              <a:buSzPts val="1800"/>
              <a:buChar char="●"/>
            </a:pPr>
            <a:r>
              <a:rPr lang="en-US" sz="1800"/>
              <a:t>Time period</a:t>
            </a:r>
            <a:endParaRPr sz="1800"/>
          </a:p>
          <a:p>
            <a:pPr indent="-342900" lvl="1" marL="914400" rtl="0" algn="l">
              <a:spcBef>
                <a:spcPts val="0"/>
              </a:spcBef>
              <a:spcAft>
                <a:spcPts val="0"/>
              </a:spcAft>
              <a:buSzPts val="1800"/>
              <a:buFont typeface="Nunito"/>
              <a:buChar char="○"/>
            </a:pPr>
            <a:r>
              <a:rPr lang="en-US" sz="1800">
                <a:latin typeface="Nunito"/>
                <a:ea typeface="Nunito"/>
                <a:cs typeface="Nunito"/>
                <a:sym typeface="Nunito"/>
              </a:rPr>
              <a:t>Start: </a:t>
            </a:r>
            <a:r>
              <a:rPr lang="en-US" sz="1800"/>
              <a:t>13</a:t>
            </a:r>
            <a:r>
              <a:rPr baseline="30000" lang="en-US" sz="1800"/>
              <a:t>th</a:t>
            </a:r>
            <a:r>
              <a:rPr lang="en-US" sz="1800"/>
              <a:t> February 2020</a:t>
            </a:r>
            <a:endParaRPr sz="1800"/>
          </a:p>
          <a:p>
            <a:pPr indent="-342900" lvl="1" marL="914400" rtl="0" algn="l">
              <a:spcBef>
                <a:spcPts val="0"/>
              </a:spcBef>
              <a:spcAft>
                <a:spcPts val="0"/>
              </a:spcAft>
              <a:buSzPts val="1800"/>
              <a:buFont typeface="Nunito"/>
              <a:buChar char="○"/>
            </a:pPr>
            <a:r>
              <a:rPr lang="en-US" sz="1800">
                <a:latin typeface="Nunito"/>
                <a:ea typeface="Nunito"/>
                <a:cs typeface="Nunito"/>
                <a:sym typeface="Nunito"/>
              </a:rPr>
              <a:t>End: </a:t>
            </a:r>
            <a:r>
              <a:rPr lang="en-US" sz="1800"/>
              <a:t>5</a:t>
            </a:r>
            <a:r>
              <a:rPr baseline="30000" lang="en-US" sz="1800"/>
              <a:t>th</a:t>
            </a:r>
            <a:r>
              <a:rPr lang="en-US" sz="1800"/>
              <a:t> March 2020</a:t>
            </a:r>
            <a:endParaRPr sz="1800"/>
          </a:p>
          <a:p>
            <a:pPr indent="0" lvl="0" marL="0" rtl="0" algn="l">
              <a:spcBef>
                <a:spcPts val="1000"/>
              </a:spcBef>
              <a:spcAft>
                <a:spcPts val="0"/>
              </a:spcAft>
              <a:buNone/>
            </a:pPr>
            <a:r>
              <a:t/>
            </a:r>
            <a:endParaRPr sz="1800"/>
          </a:p>
        </p:txBody>
      </p:sp>
      <p:sp>
        <p:nvSpPr>
          <p:cNvPr id="225" name="Google Shape;225;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